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53"/>
  </p:notesMasterIdLst>
  <p:handoutMasterIdLst>
    <p:handoutMasterId r:id="rId54"/>
  </p:handoutMasterIdLst>
  <p:sldIdLst>
    <p:sldId id="310" r:id="rId2"/>
    <p:sldId id="392" r:id="rId3"/>
    <p:sldId id="276" r:id="rId4"/>
    <p:sldId id="257"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1" r:id="rId52"/>
  </p:sldIdLst>
  <p:sldSz cx="9144000" cy="6858000" type="screen4x3"/>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22205" autoAdjust="0"/>
    <p:restoredTop sz="78674" autoAdjust="0"/>
  </p:normalViewPr>
  <p:slideViewPr>
    <p:cSldViewPr snapToGrid="0">
      <p:cViewPr varScale="1">
        <p:scale>
          <a:sx n="65" d="100"/>
          <a:sy n="65" d="100"/>
        </p:scale>
        <p:origin x="1301" y="38"/>
      </p:cViewPr>
      <p:guideLst>
        <p:guide orient="horz" pos="2160"/>
        <p:guide pos="2880"/>
      </p:guideLst>
    </p:cSldViewPr>
  </p:slideViewPr>
  <p:notesTextViewPr>
    <p:cViewPr>
      <p:scale>
        <a:sx n="3" d="2"/>
        <a:sy n="3" d="2"/>
      </p:scale>
      <p:origin x="0" y="0"/>
    </p:cViewPr>
  </p:notesTextViewPr>
  <p:sorterViewPr>
    <p:cViewPr>
      <p:scale>
        <a:sx n="66" d="100"/>
        <a:sy n="66" d="100"/>
      </p:scale>
      <p:origin x="0" y="1482"/>
    </p:cViewPr>
  </p:sorterViewPr>
  <p:notesViewPr>
    <p:cSldViewPr snapToGrid="0">
      <p:cViewPr varScale="1">
        <p:scale>
          <a:sx n="90" d="100"/>
          <a:sy n="90" d="100"/>
        </p:scale>
        <p:origin x="3696"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0DD337-6DA0-443D-B66A-851E4657E454}" type="datetimeFigureOut">
              <a:rPr lang="id-ID" smtClean="0"/>
              <a:pPr/>
              <a:t>10/07/2019</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866E5B-5AB9-40A0-ACF2-7BF32295F0B3}" type="slidenum">
              <a:rPr lang="id-ID" smtClean="0"/>
              <a:pPr/>
              <a:t>‹#›</a:t>
            </a:fld>
            <a:endParaRPr lang="id-ID"/>
          </a:p>
        </p:txBody>
      </p:sp>
    </p:spTree>
    <p:extLst>
      <p:ext uri="{BB962C8B-B14F-4D97-AF65-F5344CB8AC3E}">
        <p14:creationId xmlns:p14="http://schemas.microsoft.com/office/powerpoint/2010/main" val="14885060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ABA3FA-A0AA-4211-8CAF-F15B104CC6F9}" type="datetimeFigureOut">
              <a:rPr lang="id-ID" smtClean="0"/>
              <a:pPr/>
              <a:t>10/07/2019</a:t>
            </a:fld>
            <a:endParaRPr lang="id-ID"/>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48818C-C5E6-444A-A9F7-917A97CA3904}" type="slidenum">
              <a:rPr lang="id-ID" smtClean="0"/>
              <a:pPr/>
              <a:t>‹#›</a:t>
            </a:fld>
            <a:endParaRPr lang="id-ID"/>
          </a:p>
        </p:txBody>
      </p:sp>
    </p:spTree>
    <p:extLst>
      <p:ext uri="{BB962C8B-B14F-4D97-AF65-F5344CB8AC3E}">
        <p14:creationId xmlns:p14="http://schemas.microsoft.com/office/powerpoint/2010/main" val="2117206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Visualisasi</a:t>
            </a:r>
            <a:r>
              <a:rPr lang="en-US" dirty="0"/>
              <a:t> data </a:t>
            </a:r>
            <a:r>
              <a:rPr lang="en-US" dirty="0" err="1"/>
              <a:t>dilakukan</a:t>
            </a:r>
            <a:r>
              <a:rPr lang="en-US" dirty="0"/>
              <a:t> </a:t>
            </a:r>
            <a:r>
              <a:rPr lang="en-US" dirty="0" err="1"/>
              <a:t>dengan</a:t>
            </a:r>
            <a:r>
              <a:rPr lang="en-US" dirty="0"/>
              <a:t> </a:t>
            </a:r>
            <a:r>
              <a:rPr lang="en-US" dirty="0" err="1"/>
              <a:t>alasan</a:t>
            </a:r>
            <a:r>
              <a:rPr lang="en-US" dirty="0"/>
              <a:t> </a:t>
            </a:r>
            <a:r>
              <a:rPr lang="en-US" dirty="0" err="1"/>
              <a:t>sebagai</a:t>
            </a:r>
            <a:r>
              <a:rPr lang="en-US" dirty="0"/>
              <a:t> </a:t>
            </a:r>
            <a:r>
              <a:rPr lang="en-US" dirty="0" err="1"/>
              <a:t>berikut</a:t>
            </a:r>
            <a:r>
              <a:rPr lang="en-US" dirty="0"/>
              <a:t>:</a:t>
            </a:r>
          </a:p>
          <a:p>
            <a:pPr marL="457200" indent="-457200">
              <a:buFont typeface="+mj-lt"/>
              <a:buAutoNum type="arabicPeriod"/>
            </a:pPr>
            <a:r>
              <a:rPr lang="en-US" dirty="0" err="1"/>
              <a:t>Untuk</a:t>
            </a:r>
            <a:r>
              <a:rPr lang="en-US" dirty="0"/>
              <a:t> </a:t>
            </a:r>
            <a:r>
              <a:rPr lang="en-US" dirty="0" err="1"/>
              <a:t>melakukan</a:t>
            </a:r>
            <a:r>
              <a:rPr lang="en-US" dirty="0"/>
              <a:t> </a:t>
            </a:r>
            <a:r>
              <a:rPr lang="en-US" dirty="0" err="1"/>
              <a:t>eksplorasi</a:t>
            </a:r>
            <a:r>
              <a:rPr lang="en-US" dirty="0"/>
              <a:t> </a:t>
            </a:r>
            <a:r>
              <a:rPr lang="en-US" dirty="0" err="1"/>
              <a:t>pada</a:t>
            </a:r>
            <a:r>
              <a:rPr lang="en-US" dirty="0"/>
              <a:t> </a:t>
            </a:r>
            <a:r>
              <a:rPr lang="en-US" dirty="0" err="1"/>
              <a:t>analisis</a:t>
            </a:r>
            <a:r>
              <a:rPr lang="en-US" dirty="0"/>
              <a:t> data </a:t>
            </a:r>
            <a:endParaRPr lang="id-ID" dirty="0"/>
          </a:p>
          <a:p>
            <a:pPr marL="457200" indent="-457200">
              <a:buFont typeface="+mj-lt"/>
              <a:buAutoNum type="arabicPeriod"/>
            </a:pPr>
            <a:r>
              <a:rPr lang="en-US" dirty="0" err="1"/>
              <a:t>Mengkomunikasikan</a:t>
            </a:r>
            <a:r>
              <a:rPr lang="en-US" dirty="0"/>
              <a:t> data </a:t>
            </a:r>
            <a:r>
              <a:rPr lang="en-US" dirty="0" err="1"/>
              <a:t>dengan</a:t>
            </a:r>
            <a:r>
              <a:rPr lang="en-US" dirty="0"/>
              <a:t> </a:t>
            </a:r>
            <a:r>
              <a:rPr lang="en-US" dirty="0" err="1"/>
              <a:t>jelas</a:t>
            </a:r>
            <a:endParaRPr lang="en-US" dirty="0"/>
          </a:p>
          <a:p>
            <a:pPr marL="457200" indent="-457200">
              <a:buFont typeface="+mj-lt"/>
              <a:buAutoNum type="arabicPeriod"/>
            </a:pPr>
            <a:r>
              <a:rPr lang="en-US" dirty="0" err="1"/>
              <a:t>Representasi</a:t>
            </a:r>
            <a:r>
              <a:rPr lang="en-US" dirty="0"/>
              <a:t> data agar </a:t>
            </a:r>
            <a:r>
              <a:rPr lang="en-US" dirty="0" err="1"/>
              <a:t>tidak</a:t>
            </a:r>
            <a:r>
              <a:rPr lang="en-US" dirty="0"/>
              <a:t> </a:t>
            </a:r>
            <a:r>
              <a:rPr lang="en-US" dirty="0" err="1"/>
              <a:t>ada</a:t>
            </a:r>
            <a:r>
              <a:rPr lang="en-US" dirty="0"/>
              <a:t> data yang bias</a:t>
            </a:r>
          </a:p>
          <a:p>
            <a:pPr marL="457200" indent="-457200">
              <a:buFont typeface="+mj-lt"/>
              <a:buAutoNum type="arabicPeriod"/>
            </a:pPr>
            <a:r>
              <a:rPr lang="en-US" dirty="0" err="1"/>
              <a:t>Digunakan</a:t>
            </a:r>
            <a:r>
              <a:rPr lang="en-US" dirty="0"/>
              <a:t> </a:t>
            </a:r>
            <a:r>
              <a:rPr lang="en-US" dirty="0" err="1"/>
              <a:t>untuk</a:t>
            </a:r>
            <a:r>
              <a:rPr lang="en-US" dirty="0"/>
              <a:t> </a:t>
            </a:r>
            <a:r>
              <a:rPr lang="en-US" dirty="0" err="1"/>
              <a:t>mendukung</a:t>
            </a:r>
            <a:r>
              <a:rPr lang="en-US" dirty="0"/>
              <a:t> </a:t>
            </a:r>
            <a:r>
              <a:rPr lang="en-US" dirty="0" err="1"/>
              <a:t>rekomendasi</a:t>
            </a:r>
            <a:r>
              <a:rPr lang="en-US" dirty="0"/>
              <a:t> </a:t>
            </a:r>
            <a:r>
              <a:rPr lang="en-US" dirty="0" err="1"/>
              <a:t>kepada</a:t>
            </a:r>
            <a:r>
              <a:rPr lang="en-US" dirty="0"/>
              <a:t> </a:t>
            </a:r>
            <a:r>
              <a:rPr lang="en-US" dirty="0" err="1"/>
              <a:t>para</a:t>
            </a:r>
            <a:r>
              <a:rPr lang="en-US" dirty="0"/>
              <a:t> </a:t>
            </a:r>
            <a:r>
              <a:rPr lang="en-US" dirty="0" err="1"/>
              <a:t>pemangku</a:t>
            </a:r>
            <a:r>
              <a:rPr lang="en-US" dirty="0"/>
              <a:t> </a:t>
            </a:r>
            <a:r>
              <a:rPr lang="en-US" dirty="0" err="1"/>
              <a:t>kepentingan</a:t>
            </a:r>
            <a:r>
              <a:rPr lang="en-US" dirty="0"/>
              <a:t> (stakeholders) yang </a:t>
            </a:r>
            <a:r>
              <a:rPr lang="en-US" dirty="0" err="1"/>
              <a:t>berbeda-beda</a:t>
            </a:r>
            <a:endParaRPr lang="en-US" dirty="0"/>
          </a:p>
          <a:p>
            <a:endParaRPr lang="en-US" dirty="0"/>
          </a:p>
          <a:p>
            <a:endParaRPr lang="en-US" dirty="0"/>
          </a:p>
          <a:p>
            <a:r>
              <a:rPr lang="en-US" dirty="0" err="1"/>
              <a:t>Dalam</a:t>
            </a:r>
            <a:r>
              <a:rPr lang="en-US" dirty="0"/>
              <a:t> </a:t>
            </a:r>
            <a:r>
              <a:rPr lang="en-US" dirty="0" err="1"/>
              <a:t>bahasa</a:t>
            </a:r>
            <a:r>
              <a:rPr lang="en-US" dirty="0"/>
              <a:t> </a:t>
            </a:r>
            <a:r>
              <a:rPr lang="en-US" dirty="0" err="1"/>
              <a:t>Inggris</a:t>
            </a:r>
            <a:r>
              <a:rPr lang="en-US" dirty="0"/>
              <a:t>:</a:t>
            </a:r>
          </a:p>
          <a:p>
            <a:pPr marL="457200" indent="-457200">
              <a:buFont typeface="+mj-lt"/>
              <a:buAutoNum type="arabicPeriod"/>
            </a:pPr>
            <a:r>
              <a:rPr lang="en-US" dirty="0"/>
              <a:t>For exploratory data analysis</a:t>
            </a:r>
            <a:endParaRPr lang="id-ID" dirty="0"/>
          </a:p>
          <a:p>
            <a:pPr marL="457200" indent="-457200">
              <a:buFont typeface="+mj-lt"/>
              <a:buAutoNum type="arabicPeriod"/>
            </a:pPr>
            <a:r>
              <a:rPr lang="en-US" dirty="0"/>
              <a:t>Communicate data clearly</a:t>
            </a:r>
          </a:p>
          <a:p>
            <a:pPr marL="457200" indent="-457200">
              <a:buFont typeface="+mj-lt"/>
              <a:buAutoNum type="arabicPeriod"/>
            </a:pPr>
            <a:r>
              <a:rPr lang="en-US" dirty="0"/>
              <a:t>Share unbiased representation of data</a:t>
            </a:r>
          </a:p>
          <a:p>
            <a:pPr marL="457200" indent="-457200">
              <a:buFont typeface="+mj-lt"/>
              <a:buAutoNum type="arabicPeriod"/>
            </a:pPr>
            <a:r>
              <a:rPr lang="en-US" dirty="0"/>
              <a:t>Use them to support recommendations to different stakeholders</a:t>
            </a:r>
          </a:p>
          <a:p>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4</a:t>
            </a:fld>
            <a:endParaRPr lang="id-ID"/>
          </a:p>
        </p:txBody>
      </p:sp>
    </p:spTree>
    <p:extLst>
      <p:ext uri="{BB962C8B-B14F-4D97-AF65-F5344CB8AC3E}">
        <p14:creationId xmlns:p14="http://schemas.microsoft.com/office/powerpoint/2010/main" val="1803781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Contoh</a:t>
            </a:r>
            <a:r>
              <a:rPr lang="en-US" dirty="0"/>
              <a:t> ke-8</a:t>
            </a:r>
            <a:r>
              <a:rPr lang="en-US" baseline="0" dirty="0"/>
              <a:t> </a:t>
            </a:r>
            <a:r>
              <a:rPr lang="en-US" baseline="0" dirty="0" err="1"/>
              <a:t>untuk</a:t>
            </a:r>
            <a:r>
              <a:rPr lang="en-US" baseline="0" dirty="0"/>
              <a:t> </a:t>
            </a:r>
            <a:r>
              <a:rPr lang="en-US" baseline="0" dirty="0" err="1"/>
              <a:t>visualisasi</a:t>
            </a:r>
            <a:r>
              <a:rPr lang="en-US" baseline="0" dirty="0"/>
              <a:t> data:</a:t>
            </a:r>
          </a:p>
          <a:p>
            <a:pPr marL="228600" indent="-228600">
              <a:buNone/>
            </a:pPr>
            <a:endParaRPr lang="en-US" baseline="0" dirty="0"/>
          </a:p>
          <a:p>
            <a:pPr marL="228600" indent="-228600">
              <a:buNone/>
            </a:pPr>
            <a:r>
              <a:rPr lang="en-US" baseline="0" dirty="0" err="1"/>
              <a:t>Tampak</a:t>
            </a:r>
            <a:r>
              <a:rPr lang="en-US" baseline="0" dirty="0"/>
              <a:t> </a:t>
            </a:r>
            <a:r>
              <a:rPr lang="en-US" baseline="0" dirty="0" err="1"/>
              <a:t>pada</a:t>
            </a:r>
            <a:r>
              <a:rPr lang="en-US" baseline="0" dirty="0"/>
              <a:t> </a:t>
            </a:r>
            <a:r>
              <a:rPr lang="en-US" baseline="0" dirty="0" err="1"/>
              <a:t>gambar</a:t>
            </a:r>
            <a:r>
              <a:rPr lang="en-US" baseline="0" dirty="0"/>
              <a:t>, diagram pie 2D </a:t>
            </a:r>
            <a:r>
              <a:rPr lang="en-US" baseline="0" dirty="0" err="1"/>
              <a:t>dapat</a:t>
            </a:r>
            <a:r>
              <a:rPr lang="en-US" baseline="0" dirty="0"/>
              <a:t> </a:t>
            </a:r>
            <a:r>
              <a:rPr lang="en-US" baseline="0" dirty="0" err="1"/>
              <a:t>dibuat</a:t>
            </a:r>
            <a:r>
              <a:rPr lang="en-US" baseline="0" dirty="0"/>
              <a:t> </a:t>
            </a:r>
            <a:r>
              <a:rPr lang="en-US" baseline="0" dirty="0" err="1"/>
              <a:t>huruf</a:t>
            </a:r>
            <a:r>
              <a:rPr lang="en-US" baseline="0" dirty="0"/>
              <a:t> </a:t>
            </a:r>
            <a:r>
              <a:rPr lang="en-US" baseline="0" dirty="0" err="1"/>
              <a:t>keterangan</a:t>
            </a:r>
            <a:r>
              <a:rPr lang="en-US" baseline="0" dirty="0"/>
              <a:t> </a:t>
            </a:r>
            <a:r>
              <a:rPr lang="en-US" baseline="0" dirty="0" err="1"/>
              <a:t>dengan</a:t>
            </a:r>
            <a:r>
              <a:rPr lang="en-US" baseline="0" dirty="0"/>
              <a:t> </a:t>
            </a:r>
            <a:r>
              <a:rPr lang="en-US" baseline="0" dirty="0" err="1"/>
              <a:t>cetak</a:t>
            </a:r>
            <a:r>
              <a:rPr lang="en-US" baseline="0" dirty="0"/>
              <a:t> </a:t>
            </a:r>
            <a:r>
              <a:rPr lang="en-US" baseline="0" dirty="0" err="1"/>
              <a:t>tebal</a:t>
            </a:r>
            <a:r>
              <a:rPr lang="en-US" baseline="0" dirty="0"/>
              <a:t> </a:t>
            </a:r>
            <a:r>
              <a:rPr lang="en-US" baseline="0" dirty="0" err="1"/>
              <a:t>maupun</a:t>
            </a:r>
            <a:r>
              <a:rPr lang="en-US" baseline="0" dirty="0"/>
              <a:t> TANPA </a:t>
            </a:r>
            <a:r>
              <a:rPr lang="en-US" baseline="0" dirty="0" err="1"/>
              <a:t>cetak</a:t>
            </a:r>
            <a:r>
              <a:rPr lang="en-US" baseline="0" dirty="0"/>
              <a:t> </a:t>
            </a:r>
            <a:r>
              <a:rPr lang="en-US" baseline="0" dirty="0" err="1"/>
              <a:t>tebal</a:t>
            </a:r>
            <a:r>
              <a:rPr lang="en-US" baseline="0" dirty="0"/>
              <a:t>.</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13</a:t>
            </a:fld>
            <a:endParaRPr lang="id-ID"/>
          </a:p>
        </p:txBody>
      </p:sp>
    </p:spTree>
    <p:extLst>
      <p:ext uri="{BB962C8B-B14F-4D97-AF65-F5344CB8AC3E}">
        <p14:creationId xmlns:p14="http://schemas.microsoft.com/office/powerpoint/2010/main" val="1803781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Contoh</a:t>
            </a:r>
            <a:r>
              <a:rPr lang="en-US" dirty="0"/>
              <a:t> ke-9</a:t>
            </a:r>
            <a:r>
              <a:rPr lang="en-US" baseline="0" dirty="0"/>
              <a:t> </a:t>
            </a:r>
            <a:r>
              <a:rPr lang="en-US" baseline="0" dirty="0" err="1"/>
              <a:t>untuk</a:t>
            </a:r>
            <a:r>
              <a:rPr lang="en-US" baseline="0" dirty="0"/>
              <a:t> </a:t>
            </a:r>
            <a:r>
              <a:rPr lang="en-US" baseline="0" dirty="0" err="1"/>
              <a:t>visualisasi</a:t>
            </a:r>
            <a:r>
              <a:rPr lang="en-US" baseline="0" dirty="0"/>
              <a:t> data:</a:t>
            </a:r>
          </a:p>
          <a:p>
            <a:pPr marL="228600" indent="-228600">
              <a:buNone/>
            </a:pPr>
            <a:endParaRPr lang="en-US" baseline="0" dirty="0"/>
          </a:p>
          <a:p>
            <a:pPr marL="228600" indent="-228600">
              <a:buNone/>
            </a:pPr>
            <a:r>
              <a:rPr lang="en-US" baseline="0" dirty="0" err="1"/>
              <a:t>Tampak</a:t>
            </a:r>
            <a:r>
              <a:rPr lang="en-US" baseline="0" dirty="0"/>
              <a:t> </a:t>
            </a:r>
            <a:r>
              <a:rPr lang="en-US" baseline="0" dirty="0" err="1"/>
              <a:t>pada</a:t>
            </a:r>
            <a:r>
              <a:rPr lang="en-US" baseline="0" dirty="0"/>
              <a:t> </a:t>
            </a:r>
            <a:r>
              <a:rPr lang="en-US" baseline="0" dirty="0" err="1"/>
              <a:t>gambar</a:t>
            </a:r>
            <a:r>
              <a:rPr lang="en-US" baseline="0" dirty="0"/>
              <a:t>, diagram pie 2D </a:t>
            </a:r>
            <a:r>
              <a:rPr lang="en-US" baseline="0" dirty="0" err="1"/>
              <a:t>hanya</a:t>
            </a:r>
            <a:r>
              <a:rPr lang="en-US" baseline="0" dirty="0"/>
              <a:t> </a:t>
            </a:r>
            <a:r>
              <a:rPr lang="en-US" baseline="0" dirty="0" err="1"/>
              <a:t>menggunakan</a:t>
            </a:r>
            <a:r>
              <a:rPr lang="en-US" baseline="0" dirty="0"/>
              <a:t> 2 </a:t>
            </a:r>
            <a:r>
              <a:rPr lang="en-US" baseline="0" dirty="0" err="1"/>
              <a:t>warna</a:t>
            </a:r>
            <a:r>
              <a:rPr lang="en-US" baseline="0" dirty="0"/>
              <a:t>, </a:t>
            </a:r>
            <a:r>
              <a:rPr lang="en-US" baseline="0" dirty="0" err="1"/>
              <a:t>yaitu</a:t>
            </a:r>
            <a:r>
              <a:rPr lang="en-US" baseline="0" dirty="0"/>
              <a:t>: </a:t>
            </a:r>
            <a:r>
              <a:rPr lang="en-US" baseline="0" dirty="0" err="1"/>
              <a:t>warna</a:t>
            </a:r>
            <a:r>
              <a:rPr lang="en-US" baseline="0" dirty="0"/>
              <a:t> </a:t>
            </a:r>
            <a:r>
              <a:rPr lang="en-US" baseline="0" dirty="0" err="1"/>
              <a:t>abu-abu</a:t>
            </a:r>
            <a:r>
              <a:rPr lang="en-US" baseline="0" dirty="0"/>
              <a:t> </a:t>
            </a:r>
            <a:r>
              <a:rPr lang="en-US" baseline="0" dirty="0" err="1"/>
              <a:t>dan</a:t>
            </a:r>
            <a:r>
              <a:rPr lang="en-US" baseline="0" dirty="0"/>
              <a:t> </a:t>
            </a:r>
            <a:r>
              <a:rPr lang="en-US" baseline="0" dirty="0" err="1"/>
              <a:t>warna</a:t>
            </a:r>
            <a:r>
              <a:rPr lang="en-US" baseline="0" dirty="0"/>
              <a:t> </a:t>
            </a:r>
            <a:r>
              <a:rPr lang="en-US" baseline="0" dirty="0" err="1"/>
              <a:t>merah</a:t>
            </a:r>
            <a:r>
              <a:rPr lang="en-US" baseline="0" dirty="0"/>
              <a:t>.</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14</a:t>
            </a:fld>
            <a:endParaRPr lang="id-ID"/>
          </a:p>
        </p:txBody>
      </p:sp>
    </p:spTree>
    <p:extLst>
      <p:ext uri="{BB962C8B-B14F-4D97-AF65-F5344CB8AC3E}">
        <p14:creationId xmlns:p14="http://schemas.microsoft.com/office/powerpoint/2010/main" val="1803781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Contoh</a:t>
            </a:r>
            <a:r>
              <a:rPr lang="en-US" dirty="0"/>
              <a:t> ke-10</a:t>
            </a:r>
            <a:r>
              <a:rPr lang="en-US" baseline="0" dirty="0"/>
              <a:t> </a:t>
            </a:r>
            <a:r>
              <a:rPr lang="en-US" baseline="0" dirty="0" err="1"/>
              <a:t>untuk</a:t>
            </a:r>
            <a:r>
              <a:rPr lang="en-US" baseline="0" dirty="0"/>
              <a:t> </a:t>
            </a:r>
            <a:r>
              <a:rPr lang="en-US" baseline="0" dirty="0" err="1"/>
              <a:t>visualisasi</a:t>
            </a:r>
            <a:r>
              <a:rPr lang="en-US" baseline="0" dirty="0"/>
              <a:t> data:</a:t>
            </a:r>
          </a:p>
          <a:p>
            <a:pPr marL="228600" indent="-228600">
              <a:buNone/>
            </a:pPr>
            <a:endParaRPr lang="en-US" baseline="0" dirty="0"/>
          </a:p>
          <a:p>
            <a:pPr marL="228600" indent="-228600">
              <a:buNone/>
            </a:pPr>
            <a:r>
              <a:rPr lang="en-US" baseline="0" dirty="0" err="1"/>
              <a:t>Tampak</a:t>
            </a:r>
            <a:r>
              <a:rPr lang="en-US" baseline="0" dirty="0"/>
              <a:t> </a:t>
            </a:r>
            <a:r>
              <a:rPr lang="en-US" baseline="0" dirty="0" err="1"/>
              <a:t>pada</a:t>
            </a:r>
            <a:r>
              <a:rPr lang="en-US" baseline="0" dirty="0"/>
              <a:t> </a:t>
            </a:r>
            <a:r>
              <a:rPr lang="en-US" baseline="0" dirty="0" err="1"/>
              <a:t>gambar</a:t>
            </a:r>
            <a:r>
              <a:rPr lang="en-US" baseline="0" dirty="0"/>
              <a:t>, data </a:t>
            </a:r>
            <a:r>
              <a:rPr lang="en-US" baseline="0" dirty="0" err="1"/>
              <a:t>tidak</a:t>
            </a:r>
            <a:r>
              <a:rPr lang="en-US" baseline="0" dirty="0"/>
              <a:t> </a:t>
            </a:r>
            <a:r>
              <a:rPr lang="en-US" baseline="0" dirty="0" err="1"/>
              <a:t>lagi</a:t>
            </a:r>
            <a:r>
              <a:rPr lang="en-US" baseline="0" dirty="0"/>
              <a:t> </a:t>
            </a:r>
            <a:r>
              <a:rPr lang="en-US" baseline="0" dirty="0" err="1"/>
              <a:t>divisualisasikan</a:t>
            </a:r>
            <a:r>
              <a:rPr lang="en-US" baseline="0" dirty="0"/>
              <a:t> </a:t>
            </a:r>
            <a:r>
              <a:rPr lang="en-US" baseline="0" dirty="0" err="1"/>
              <a:t>dalam</a:t>
            </a:r>
            <a:r>
              <a:rPr lang="en-US" baseline="0" dirty="0"/>
              <a:t> </a:t>
            </a:r>
            <a:r>
              <a:rPr lang="en-US" baseline="0" dirty="0" err="1"/>
              <a:t>bentuk</a:t>
            </a:r>
            <a:r>
              <a:rPr lang="en-US" baseline="0" dirty="0"/>
              <a:t> diagram pie </a:t>
            </a:r>
            <a:r>
              <a:rPr lang="en-US" baseline="0" dirty="0" err="1"/>
              <a:t>dengan</a:t>
            </a:r>
            <a:r>
              <a:rPr lang="en-US" baseline="0" dirty="0"/>
              <a:t> </a:t>
            </a:r>
            <a:r>
              <a:rPr lang="en-US" baseline="0" dirty="0" err="1"/>
              <a:t>irisan</a:t>
            </a:r>
            <a:r>
              <a:rPr lang="en-US" baseline="0" dirty="0"/>
              <a:t>, </a:t>
            </a:r>
            <a:r>
              <a:rPr lang="en-US" baseline="0" dirty="0" err="1"/>
              <a:t>tetapi</a:t>
            </a:r>
            <a:r>
              <a:rPr lang="en-US" baseline="0" dirty="0"/>
              <a:t> </a:t>
            </a:r>
            <a:r>
              <a:rPr lang="en-US" baseline="0" dirty="0" err="1"/>
              <a:t>dapat</a:t>
            </a:r>
            <a:r>
              <a:rPr lang="en-US" baseline="0" dirty="0"/>
              <a:t> </a:t>
            </a:r>
            <a:r>
              <a:rPr lang="en-US" baseline="0" dirty="0" err="1"/>
              <a:t>divisualisasikan</a:t>
            </a:r>
            <a:r>
              <a:rPr lang="en-US" baseline="0" dirty="0"/>
              <a:t> </a:t>
            </a:r>
            <a:r>
              <a:rPr lang="en-US" baseline="0" dirty="0" err="1"/>
              <a:t>dalam</a:t>
            </a:r>
            <a:r>
              <a:rPr lang="en-US" baseline="0" dirty="0"/>
              <a:t> </a:t>
            </a:r>
            <a:r>
              <a:rPr lang="en-US" baseline="0" dirty="0" err="1"/>
              <a:t>bentuk</a:t>
            </a:r>
            <a:r>
              <a:rPr lang="en-US" baseline="0" dirty="0"/>
              <a:t> lines/</a:t>
            </a:r>
            <a:r>
              <a:rPr lang="en-US" baseline="0" dirty="0" err="1"/>
              <a:t>garis</a:t>
            </a:r>
            <a:r>
              <a:rPr lang="en-US" baseline="0" dirty="0"/>
              <a:t>.</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15</a:t>
            </a:fld>
            <a:endParaRPr lang="id-ID"/>
          </a:p>
        </p:txBody>
      </p:sp>
    </p:spTree>
    <p:extLst>
      <p:ext uri="{BB962C8B-B14F-4D97-AF65-F5344CB8AC3E}">
        <p14:creationId xmlns:p14="http://schemas.microsoft.com/office/powerpoint/2010/main" val="1803781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Contoh</a:t>
            </a:r>
            <a:r>
              <a:rPr lang="en-US" dirty="0"/>
              <a:t> ke-11</a:t>
            </a:r>
            <a:r>
              <a:rPr lang="en-US" baseline="0" dirty="0"/>
              <a:t> </a:t>
            </a:r>
            <a:r>
              <a:rPr lang="en-US" baseline="0" dirty="0" err="1"/>
              <a:t>untuk</a:t>
            </a:r>
            <a:r>
              <a:rPr lang="en-US" baseline="0" dirty="0"/>
              <a:t> </a:t>
            </a:r>
            <a:r>
              <a:rPr lang="en-US" baseline="0" dirty="0" err="1"/>
              <a:t>visualisasi</a:t>
            </a:r>
            <a:r>
              <a:rPr lang="en-US" baseline="0" dirty="0"/>
              <a:t> data:</a:t>
            </a:r>
          </a:p>
          <a:p>
            <a:pPr marL="228600" indent="-228600">
              <a:buNone/>
            </a:pPr>
            <a:endParaRPr lang="en-US" baseline="0" dirty="0"/>
          </a:p>
          <a:p>
            <a:pPr marL="228600" indent="-228600">
              <a:buNone/>
            </a:pPr>
            <a:r>
              <a:rPr lang="en-US" baseline="0" dirty="0" err="1"/>
              <a:t>Tampak</a:t>
            </a:r>
            <a:r>
              <a:rPr lang="en-US" baseline="0" dirty="0"/>
              <a:t> </a:t>
            </a:r>
            <a:r>
              <a:rPr lang="en-US" baseline="0" dirty="0" err="1"/>
              <a:t>pada</a:t>
            </a:r>
            <a:r>
              <a:rPr lang="en-US" baseline="0" dirty="0"/>
              <a:t> </a:t>
            </a:r>
            <a:r>
              <a:rPr lang="en-US" baseline="0" dirty="0" err="1"/>
              <a:t>gambar</a:t>
            </a:r>
            <a:r>
              <a:rPr lang="en-US" baseline="0" dirty="0"/>
              <a:t>, data </a:t>
            </a:r>
            <a:r>
              <a:rPr lang="en-US" baseline="0" dirty="0" err="1"/>
              <a:t>divisualisasikan</a:t>
            </a:r>
            <a:r>
              <a:rPr lang="en-US" baseline="0" dirty="0"/>
              <a:t> </a:t>
            </a:r>
            <a:r>
              <a:rPr lang="en-US" baseline="0" dirty="0" err="1"/>
              <a:t>dalam</a:t>
            </a:r>
            <a:r>
              <a:rPr lang="en-US" baseline="0" dirty="0"/>
              <a:t> </a:t>
            </a:r>
            <a:r>
              <a:rPr lang="en-US" baseline="0" dirty="0" err="1"/>
              <a:t>garis</a:t>
            </a:r>
            <a:r>
              <a:rPr lang="en-US" baseline="0" dirty="0"/>
              <a:t> </a:t>
            </a:r>
            <a:r>
              <a:rPr lang="en-US" baseline="0" dirty="0" err="1"/>
              <a:t>tipis</a:t>
            </a:r>
            <a:r>
              <a:rPr lang="en-US" baseline="0" dirty="0"/>
              <a:t> </a:t>
            </a:r>
            <a:r>
              <a:rPr lang="en-US" baseline="0" dirty="0" err="1"/>
              <a:t>maupun</a:t>
            </a:r>
            <a:r>
              <a:rPr lang="en-US" baseline="0" dirty="0"/>
              <a:t> </a:t>
            </a:r>
            <a:r>
              <a:rPr lang="en-US" baseline="0" dirty="0" err="1"/>
              <a:t>dapat</a:t>
            </a:r>
            <a:r>
              <a:rPr lang="en-US" baseline="0" dirty="0"/>
              <a:t> </a:t>
            </a:r>
            <a:r>
              <a:rPr lang="en-US" baseline="0" dirty="0" err="1"/>
              <a:t>digambar</a:t>
            </a:r>
            <a:r>
              <a:rPr lang="en-US" baseline="0" dirty="0"/>
              <a:t> </a:t>
            </a:r>
            <a:r>
              <a:rPr lang="en-US" baseline="0" dirty="0" err="1"/>
              <a:t>dengan</a:t>
            </a:r>
            <a:r>
              <a:rPr lang="en-US" baseline="0" dirty="0"/>
              <a:t> </a:t>
            </a:r>
            <a:r>
              <a:rPr lang="en-US" baseline="0" dirty="0" err="1"/>
              <a:t>garis</a:t>
            </a:r>
            <a:r>
              <a:rPr lang="en-US" baseline="0" dirty="0"/>
              <a:t> </a:t>
            </a:r>
            <a:r>
              <a:rPr lang="en-US" baseline="0" dirty="0" err="1"/>
              <a:t>tebal</a:t>
            </a:r>
            <a:r>
              <a:rPr lang="en-US" baseline="0" dirty="0"/>
              <a:t>.</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16</a:t>
            </a:fld>
            <a:endParaRPr lang="id-ID"/>
          </a:p>
        </p:txBody>
      </p:sp>
    </p:spTree>
    <p:extLst>
      <p:ext uri="{BB962C8B-B14F-4D97-AF65-F5344CB8AC3E}">
        <p14:creationId xmlns:p14="http://schemas.microsoft.com/office/powerpoint/2010/main" val="1803781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Contoh</a:t>
            </a:r>
            <a:r>
              <a:rPr lang="en-US" dirty="0"/>
              <a:t> ke-12</a:t>
            </a:r>
            <a:r>
              <a:rPr lang="en-US" baseline="0" dirty="0"/>
              <a:t> </a:t>
            </a:r>
            <a:r>
              <a:rPr lang="en-US" baseline="0" dirty="0" err="1"/>
              <a:t>untuk</a:t>
            </a:r>
            <a:r>
              <a:rPr lang="en-US" baseline="0" dirty="0"/>
              <a:t> </a:t>
            </a:r>
            <a:r>
              <a:rPr lang="en-US" baseline="0" dirty="0" err="1"/>
              <a:t>visualisasi</a:t>
            </a:r>
            <a:r>
              <a:rPr lang="en-US" baseline="0" dirty="0"/>
              <a:t> data:</a:t>
            </a:r>
          </a:p>
          <a:p>
            <a:pPr marL="228600" indent="-228600">
              <a:buNone/>
            </a:pPr>
            <a:endParaRPr lang="en-US" baseline="0" dirty="0"/>
          </a:p>
          <a:p>
            <a:pPr marL="228600" indent="-228600">
              <a:buNone/>
            </a:pPr>
            <a:r>
              <a:rPr lang="en-US" baseline="0" dirty="0" err="1"/>
              <a:t>Tampak</a:t>
            </a:r>
            <a:r>
              <a:rPr lang="en-US" baseline="0" dirty="0"/>
              <a:t> </a:t>
            </a:r>
            <a:r>
              <a:rPr lang="en-US" baseline="0" dirty="0" err="1"/>
              <a:t>pada</a:t>
            </a:r>
            <a:r>
              <a:rPr lang="en-US" baseline="0" dirty="0"/>
              <a:t> </a:t>
            </a:r>
            <a:r>
              <a:rPr lang="en-US" baseline="0" dirty="0" err="1"/>
              <a:t>gambar</a:t>
            </a:r>
            <a:r>
              <a:rPr lang="en-US" baseline="0" dirty="0"/>
              <a:t>, diagram lines/</a:t>
            </a:r>
            <a:r>
              <a:rPr lang="en-US" baseline="0" dirty="0" err="1"/>
              <a:t>garis</a:t>
            </a:r>
            <a:r>
              <a:rPr lang="en-US" baseline="0" dirty="0"/>
              <a:t> </a:t>
            </a:r>
            <a:r>
              <a:rPr lang="en-US" baseline="0" dirty="0" err="1"/>
              <a:t>dapat</a:t>
            </a:r>
            <a:r>
              <a:rPr lang="en-US" baseline="0" dirty="0"/>
              <a:t> </a:t>
            </a:r>
            <a:r>
              <a:rPr lang="en-US" baseline="0" dirty="0" err="1"/>
              <a:t>memberikan</a:t>
            </a:r>
            <a:r>
              <a:rPr lang="en-US" baseline="0" dirty="0"/>
              <a:t> </a:t>
            </a:r>
            <a:r>
              <a:rPr lang="en-US" baseline="0" dirty="0" err="1"/>
              <a:t>warna</a:t>
            </a:r>
            <a:r>
              <a:rPr lang="en-US" baseline="0" dirty="0"/>
              <a:t> yang </a:t>
            </a:r>
            <a:r>
              <a:rPr lang="en-US" baseline="0" dirty="0" err="1"/>
              <a:t>berbeda</a:t>
            </a:r>
            <a:r>
              <a:rPr lang="en-US" baseline="0" dirty="0"/>
              <a:t> </a:t>
            </a:r>
            <a:r>
              <a:rPr lang="en-US" baseline="0" dirty="0" err="1"/>
              <a:t>jika</a:t>
            </a:r>
            <a:r>
              <a:rPr lang="en-US" baseline="0" dirty="0"/>
              <a:t> </a:t>
            </a:r>
            <a:r>
              <a:rPr lang="en-US" baseline="0" dirty="0" err="1"/>
              <a:t>akan</a:t>
            </a:r>
            <a:r>
              <a:rPr lang="en-US" baseline="0" dirty="0"/>
              <a:t> </a:t>
            </a:r>
            <a:r>
              <a:rPr lang="en-US" baseline="0" dirty="0" err="1"/>
              <a:t>menekankan</a:t>
            </a:r>
            <a:r>
              <a:rPr lang="en-US" baseline="0" dirty="0"/>
              <a:t> </a:t>
            </a:r>
            <a:r>
              <a:rPr lang="en-US" baseline="0" dirty="0" err="1"/>
              <a:t>salah</a:t>
            </a:r>
            <a:r>
              <a:rPr lang="en-US" baseline="0" dirty="0"/>
              <a:t> </a:t>
            </a:r>
            <a:r>
              <a:rPr lang="en-US" baseline="0" dirty="0" err="1"/>
              <a:t>satu</a:t>
            </a:r>
            <a:r>
              <a:rPr lang="en-US" baseline="0" dirty="0"/>
              <a:t>/</a:t>
            </a:r>
            <a:r>
              <a:rPr lang="en-US" baseline="0" dirty="0" err="1"/>
              <a:t>lebih</a:t>
            </a:r>
            <a:r>
              <a:rPr lang="en-US" baseline="0" dirty="0"/>
              <a:t> data.</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17</a:t>
            </a:fld>
            <a:endParaRPr lang="id-ID"/>
          </a:p>
        </p:txBody>
      </p:sp>
    </p:spTree>
    <p:extLst>
      <p:ext uri="{BB962C8B-B14F-4D97-AF65-F5344CB8AC3E}">
        <p14:creationId xmlns:p14="http://schemas.microsoft.com/office/powerpoint/2010/main" val="1803781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Contoh</a:t>
            </a:r>
            <a:r>
              <a:rPr lang="en-US" dirty="0"/>
              <a:t> ke-13</a:t>
            </a:r>
            <a:r>
              <a:rPr lang="en-US" baseline="0" dirty="0"/>
              <a:t> </a:t>
            </a:r>
            <a:r>
              <a:rPr lang="en-US" baseline="0" dirty="0" err="1"/>
              <a:t>untuk</a:t>
            </a:r>
            <a:r>
              <a:rPr lang="en-US" baseline="0" dirty="0"/>
              <a:t> </a:t>
            </a:r>
            <a:r>
              <a:rPr lang="en-US" baseline="0" dirty="0" err="1"/>
              <a:t>visualisasi</a:t>
            </a:r>
            <a:r>
              <a:rPr lang="en-US" baseline="0" dirty="0"/>
              <a:t> data:</a:t>
            </a:r>
          </a:p>
          <a:p>
            <a:pPr marL="228600" indent="-228600">
              <a:buNone/>
            </a:pPr>
            <a:endParaRPr lang="en-US" baseline="0" dirty="0"/>
          </a:p>
          <a:p>
            <a:pPr marL="228600" indent="-228600">
              <a:buNone/>
            </a:pPr>
            <a:r>
              <a:rPr lang="en-US" baseline="0" dirty="0" err="1"/>
              <a:t>Tampak</a:t>
            </a:r>
            <a:r>
              <a:rPr lang="en-US" baseline="0" dirty="0"/>
              <a:t> </a:t>
            </a:r>
            <a:r>
              <a:rPr lang="en-US" baseline="0" dirty="0" err="1"/>
              <a:t>pada</a:t>
            </a:r>
            <a:r>
              <a:rPr lang="en-US" baseline="0" dirty="0"/>
              <a:t> </a:t>
            </a:r>
            <a:r>
              <a:rPr lang="en-US" baseline="0" dirty="0" err="1"/>
              <a:t>gambar</a:t>
            </a:r>
            <a:r>
              <a:rPr lang="en-US" baseline="0" dirty="0"/>
              <a:t>:</a:t>
            </a:r>
          </a:p>
          <a:p>
            <a:pPr marL="228600" indent="-228600">
              <a:buNone/>
            </a:pPr>
            <a:r>
              <a:rPr lang="en-US" baseline="0" dirty="0"/>
              <a:t>Diagram “before” </a:t>
            </a:r>
            <a:r>
              <a:rPr lang="en-US" baseline="0" dirty="0" err="1"/>
              <a:t>adalah</a:t>
            </a:r>
            <a:r>
              <a:rPr lang="en-US" baseline="0" dirty="0"/>
              <a:t> diagram pie </a:t>
            </a:r>
            <a:r>
              <a:rPr lang="en-US" baseline="0" dirty="0" err="1"/>
              <a:t>dalam</a:t>
            </a:r>
            <a:r>
              <a:rPr lang="en-US" baseline="0" dirty="0"/>
              <a:t> </a:t>
            </a:r>
            <a:r>
              <a:rPr lang="en-US" baseline="0" dirty="0" err="1"/>
              <a:t>bentuk</a:t>
            </a:r>
            <a:r>
              <a:rPr lang="en-US" baseline="0" dirty="0"/>
              <a:t> 3D</a:t>
            </a:r>
          </a:p>
          <a:p>
            <a:pPr marL="228600" indent="-228600">
              <a:buNone/>
            </a:pPr>
            <a:r>
              <a:rPr lang="en-US" baseline="0" dirty="0"/>
              <a:t>Diagram “after” </a:t>
            </a:r>
            <a:r>
              <a:rPr lang="en-US" baseline="0" dirty="0" err="1"/>
              <a:t>adalah</a:t>
            </a:r>
            <a:r>
              <a:rPr lang="en-US" baseline="0" dirty="0"/>
              <a:t> diagram </a:t>
            </a:r>
            <a:r>
              <a:rPr lang="en-US" baseline="0" dirty="0" err="1"/>
              <a:t>garis</a:t>
            </a:r>
            <a:r>
              <a:rPr lang="en-US" baseline="0" dirty="0"/>
              <a:t>/lines</a:t>
            </a:r>
          </a:p>
          <a:p>
            <a:pPr marL="228600" indent="-228600">
              <a:buNone/>
            </a:pPr>
            <a:endParaRPr lang="en-US" baseline="0" dirty="0"/>
          </a:p>
          <a:p>
            <a:pPr marL="228600" indent="-228600">
              <a:buNone/>
            </a:pPr>
            <a:r>
              <a:rPr lang="en-US" baseline="0" dirty="0"/>
              <a:t>Diagram “after” </a:t>
            </a:r>
            <a:r>
              <a:rPr lang="en-US" baseline="0" dirty="0" err="1"/>
              <a:t>tampak</a:t>
            </a:r>
            <a:r>
              <a:rPr lang="en-US" baseline="0" dirty="0"/>
              <a:t> </a:t>
            </a:r>
            <a:r>
              <a:rPr lang="en-US" baseline="0" dirty="0" err="1"/>
              <a:t>lebih</a:t>
            </a:r>
            <a:r>
              <a:rPr lang="en-US" baseline="0" dirty="0"/>
              <a:t> </a:t>
            </a:r>
            <a:r>
              <a:rPr lang="en-US" baseline="0" dirty="0" err="1"/>
              <a:t>sederhana</a:t>
            </a:r>
            <a:r>
              <a:rPr lang="en-US" baseline="0" dirty="0"/>
              <a:t>, </a:t>
            </a:r>
            <a:r>
              <a:rPr lang="en-US" baseline="0" dirty="0" err="1"/>
              <a:t>tetapi</a:t>
            </a:r>
            <a:r>
              <a:rPr lang="en-US" baseline="0" dirty="0"/>
              <a:t> </a:t>
            </a:r>
            <a:r>
              <a:rPr lang="en-US" baseline="0" dirty="0" err="1"/>
              <a:t>tetap</a:t>
            </a:r>
            <a:r>
              <a:rPr lang="en-US" baseline="0" dirty="0"/>
              <a:t> </a:t>
            </a:r>
            <a:r>
              <a:rPr lang="en-US" baseline="0" dirty="0" err="1"/>
              <a:t>mudah</a:t>
            </a:r>
            <a:r>
              <a:rPr lang="en-US" baseline="0" dirty="0"/>
              <a:t> </a:t>
            </a:r>
            <a:r>
              <a:rPr lang="en-US" baseline="0" dirty="0" err="1"/>
              <a:t>untuk</a:t>
            </a:r>
            <a:r>
              <a:rPr lang="en-US" baseline="0" dirty="0"/>
              <a:t> </a:t>
            </a:r>
            <a:r>
              <a:rPr lang="en-US" baseline="0" dirty="0" err="1"/>
              <a:t>dipahami</a:t>
            </a:r>
            <a:r>
              <a:rPr lang="en-US" baseline="0" dirty="0"/>
              <a:t>, </a:t>
            </a:r>
            <a:r>
              <a:rPr lang="en-US" baseline="0" dirty="0" err="1"/>
              <a:t>serta</a:t>
            </a:r>
            <a:r>
              <a:rPr lang="en-US" baseline="0" dirty="0"/>
              <a:t> </a:t>
            </a:r>
            <a:r>
              <a:rPr lang="en-US" baseline="0" dirty="0" err="1"/>
              <a:t>dapat</a:t>
            </a:r>
            <a:r>
              <a:rPr lang="en-US" baseline="0" dirty="0"/>
              <a:t> </a:t>
            </a:r>
            <a:r>
              <a:rPr lang="en-US" baseline="0" dirty="0" err="1"/>
              <a:t>lebih</a:t>
            </a:r>
            <a:r>
              <a:rPr lang="en-US" baseline="0" dirty="0"/>
              <a:t> </a:t>
            </a:r>
            <a:r>
              <a:rPr lang="en-US" baseline="0" dirty="0" err="1"/>
              <a:t>memperlihatkan</a:t>
            </a:r>
            <a:r>
              <a:rPr lang="en-US" baseline="0" dirty="0"/>
              <a:t> </a:t>
            </a:r>
            <a:r>
              <a:rPr lang="en-US" baseline="0" dirty="0" err="1"/>
              <a:t>presentase</a:t>
            </a:r>
            <a:r>
              <a:rPr lang="en-US" baseline="0" dirty="0"/>
              <a:t> </a:t>
            </a:r>
            <a:r>
              <a:rPr lang="en-US" baseline="0" dirty="0" err="1"/>
              <a:t>terbanyak</a:t>
            </a:r>
            <a:r>
              <a:rPr lang="en-US" baseline="0" dirty="0"/>
              <a:t>, </a:t>
            </a:r>
            <a:r>
              <a:rPr lang="en-US" baseline="0" dirty="0" err="1"/>
              <a:t>presentase</a:t>
            </a:r>
            <a:r>
              <a:rPr lang="en-US" baseline="0" dirty="0"/>
              <a:t> </a:t>
            </a:r>
            <a:r>
              <a:rPr lang="en-US" baseline="0" dirty="0" err="1"/>
              <a:t>sedikit</a:t>
            </a:r>
            <a:r>
              <a:rPr lang="en-US" baseline="0" dirty="0"/>
              <a:t> </a:t>
            </a:r>
            <a:r>
              <a:rPr lang="en-US" baseline="0" dirty="0" err="1"/>
              <a:t>dari</a:t>
            </a:r>
            <a:r>
              <a:rPr lang="en-US" baseline="0" dirty="0"/>
              <a:t> data yang </a:t>
            </a:r>
            <a:r>
              <a:rPr lang="en-US" baseline="0" dirty="0" err="1"/>
              <a:t>direpresentasikan</a:t>
            </a:r>
            <a:r>
              <a:rPr lang="en-US" baseline="0"/>
              <a:t>.</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18</a:t>
            </a:fld>
            <a:endParaRPr lang="id-ID"/>
          </a:p>
        </p:txBody>
      </p:sp>
    </p:spTree>
    <p:extLst>
      <p:ext uri="{BB962C8B-B14F-4D97-AF65-F5344CB8AC3E}">
        <p14:creationId xmlns:p14="http://schemas.microsoft.com/office/powerpoint/2010/main" val="1803781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err="1"/>
              <a:t>Sejarah</a:t>
            </a:r>
            <a:r>
              <a:rPr lang="en-US" u="sng" dirty="0"/>
              <a:t> </a:t>
            </a:r>
            <a:r>
              <a:rPr lang="en-US" u="sng" dirty="0" err="1"/>
              <a:t>Matplotlib</a:t>
            </a:r>
            <a:endParaRPr lang="en-US" u="sng" dirty="0"/>
          </a:p>
          <a:p>
            <a:endParaRPr lang="en-US" dirty="0"/>
          </a:p>
          <a:p>
            <a:r>
              <a:rPr lang="en-US" dirty="0" err="1"/>
              <a:t>Matplotlib</a:t>
            </a:r>
            <a:r>
              <a:rPr lang="en-US" dirty="0"/>
              <a:t> </a:t>
            </a:r>
            <a:r>
              <a:rPr lang="en-US" dirty="0" err="1"/>
              <a:t>merupakan</a:t>
            </a:r>
            <a:r>
              <a:rPr lang="en-US" dirty="0"/>
              <a:t> </a:t>
            </a:r>
            <a:r>
              <a:rPr lang="en-US" dirty="0" err="1"/>
              <a:t>salah</a:t>
            </a:r>
            <a:r>
              <a:rPr lang="en-US" dirty="0"/>
              <a:t> </a:t>
            </a:r>
            <a:r>
              <a:rPr lang="en-US" dirty="0" err="1"/>
              <a:t>satu</a:t>
            </a:r>
            <a:r>
              <a:rPr lang="en-US" dirty="0"/>
              <a:t> library yang </a:t>
            </a:r>
            <a:r>
              <a:rPr lang="en-US" dirty="0" err="1"/>
              <a:t>ada</a:t>
            </a:r>
            <a:r>
              <a:rPr lang="en-US" dirty="0"/>
              <a:t> </a:t>
            </a:r>
            <a:r>
              <a:rPr lang="en-US" dirty="0" err="1"/>
              <a:t>di</a:t>
            </a:r>
            <a:r>
              <a:rPr lang="en-US" dirty="0"/>
              <a:t> Python yang paling </a:t>
            </a:r>
            <a:r>
              <a:rPr lang="en-US" dirty="0" err="1"/>
              <a:t>banyak</a:t>
            </a:r>
            <a:r>
              <a:rPr lang="en-US" dirty="0"/>
              <a:t> </a:t>
            </a:r>
            <a:r>
              <a:rPr lang="en-US" dirty="0" err="1"/>
              <a:t>digunakan</a:t>
            </a:r>
            <a:r>
              <a:rPr lang="en-US" baseline="0" dirty="0"/>
              <a:t> </a:t>
            </a:r>
            <a:r>
              <a:rPr lang="en-US" baseline="0" dirty="0" err="1"/>
              <a:t>untuk</a:t>
            </a:r>
            <a:r>
              <a:rPr lang="en-US" baseline="0" dirty="0"/>
              <a:t> </a:t>
            </a:r>
            <a:r>
              <a:rPr lang="en-US" baseline="0" dirty="0" err="1"/>
              <a:t>visualisasi</a:t>
            </a:r>
            <a:r>
              <a:rPr lang="en-US" baseline="0" dirty="0"/>
              <a:t> data.</a:t>
            </a:r>
          </a:p>
          <a:p>
            <a:endParaRPr lang="en-US" dirty="0"/>
          </a:p>
          <a:p>
            <a:r>
              <a:rPr lang="en-US" dirty="0" err="1"/>
              <a:t>Matplotlib</a:t>
            </a:r>
            <a:r>
              <a:rPr lang="en-US" dirty="0"/>
              <a:t> </a:t>
            </a:r>
            <a:r>
              <a:rPr lang="en-US" dirty="0" err="1"/>
              <a:t>diciptakan</a:t>
            </a:r>
            <a:r>
              <a:rPr lang="en-US" dirty="0"/>
              <a:t> </a:t>
            </a:r>
            <a:r>
              <a:rPr lang="en-US" dirty="0" err="1"/>
              <a:t>oleh</a:t>
            </a:r>
            <a:r>
              <a:rPr lang="en-US" dirty="0"/>
              <a:t> John Hunter (1968-2012) yang </a:t>
            </a:r>
            <a:r>
              <a:rPr lang="en-US" dirty="0" err="1"/>
              <a:t>merupakan</a:t>
            </a:r>
            <a:r>
              <a:rPr lang="en-US" baseline="0" dirty="0"/>
              <a:t> </a:t>
            </a:r>
            <a:r>
              <a:rPr lang="en-US" baseline="0" dirty="0" err="1"/>
              <a:t>ahli</a:t>
            </a:r>
            <a:r>
              <a:rPr lang="en-US" baseline="0" dirty="0"/>
              <a:t> </a:t>
            </a:r>
            <a:r>
              <a:rPr lang="en-US" baseline="0" dirty="0" err="1"/>
              <a:t>neurobiologis</a:t>
            </a:r>
            <a:r>
              <a:rPr lang="en-US" baseline="0" dirty="0"/>
              <a:t> </a:t>
            </a:r>
            <a:r>
              <a:rPr lang="en-US" baseline="0" dirty="0" err="1"/>
              <a:t>dan</a:t>
            </a:r>
            <a:r>
              <a:rPr lang="en-US" baseline="0" dirty="0"/>
              <a:t> </a:t>
            </a:r>
            <a:r>
              <a:rPr lang="en-US" baseline="0" dirty="0" err="1"/>
              <a:t>juga</a:t>
            </a:r>
            <a:r>
              <a:rPr lang="en-US" baseline="0" dirty="0"/>
              <a:t> </a:t>
            </a:r>
            <a:r>
              <a:rPr lang="en-US" baseline="0" dirty="0" err="1"/>
              <a:t>tergabung</a:t>
            </a:r>
            <a:r>
              <a:rPr lang="en-US" baseline="0" dirty="0"/>
              <a:t> </a:t>
            </a:r>
            <a:r>
              <a:rPr lang="en-US" baseline="0" dirty="0" err="1"/>
              <a:t>dalam</a:t>
            </a:r>
            <a:r>
              <a:rPr lang="en-US" baseline="0" dirty="0"/>
              <a:t> </a:t>
            </a:r>
            <a:r>
              <a:rPr lang="en-US" baseline="0" dirty="0" err="1"/>
              <a:t>tim</a:t>
            </a:r>
            <a:r>
              <a:rPr lang="en-US" baseline="0" dirty="0"/>
              <a:t> </a:t>
            </a:r>
            <a:r>
              <a:rPr lang="en-US" baseline="0" dirty="0" err="1"/>
              <a:t>peneliti</a:t>
            </a:r>
            <a:r>
              <a:rPr lang="en-US" baseline="0" dirty="0"/>
              <a:t> EEF/</a:t>
            </a:r>
            <a:r>
              <a:rPr lang="en-US" baseline="0" dirty="0" err="1"/>
              <a:t>ECoG</a:t>
            </a:r>
            <a:r>
              <a:rPr lang="en-US" baseline="0" dirty="0"/>
              <a:t> visualization tool (</a:t>
            </a:r>
            <a:r>
              <a:rPr lang="en-US" baseline="0" dirty="0" err="1"/>
              <a:t>penelitian</a:t>
            </a:r>
            <a:r>
              <a:rPr lang="en-US" baseline="0" dirty="0"/>
              <a:t> </a:t>
            </a:r>
            <a:r>
              <a:rPr lang="en-US" baseline="0" dirty="0" err="1"/>
              <a:t>tentang</a:t>
            </a:r>
            <a:r>
              <a:rPr lang="en-US" baseline="0" dirty="0"/>
              <a:t> </a:t>
            </a:r>
            <a:r>
              <a:rPr lang="en-US" baseline="0" dirty="0" err="1"/>
              <a:t>sinyal-sinyal</a:t>
            </a:r>
            <a:r>
              <a:rPr lang="en-US" baseline="0" dirty="0"/>
              <a:t> </a:t>
            </a:r>
            <a:r>
              <a:rPr lang="en-US" baseline="0" dirty="0" err="1"/>
              <a:t>Electrocorticography</a:t>
            </a:r>
            <a:r>
              <a:rPr lang="en-US" baseline="0" dirty="0"/>
              <a:t> yang </a:t>
            </a:r>
            <a:r>
              <a:rPr lang="en-US" baseline="0" dirty="0" err="1"/>
              <a:t>disingkat</a:t>
            </a:r>
            <a:r>
              <a:rPr lang="en-US" baseline="0" dirty="0"/>
              <a:t> </a:t>
            </a:r>
            <a:r>
              <a:rPr lang="en-US" baseline="0" dirty="0" err="1"/>
              <a:t>dengan</a:t>
            </a:r>
            <a:r>
              <a:rPr lang="en-US" baseline="0" dirty="0"/>
              <a:t> </a:t>
            </a:r>
            <a:r>
              <a:rPr lang="en-US" baseline="0" dirty="0" err="1"/>
              <a:t>ECoG</a:t>
            </a:r>
            <a:r>
              <a:rPr lang="en-US" baseline="0" dirty="0"/>
              <a:t>).</a:t>
            </a:r>
          </a:p>
          <a:p>
            <a:endParaRPr lang="en-US" baseline="0" dirty="0"/>
          </a:p>
          <a:p>
            <a:r>
              <a:rPr lang="id-ID" dirty="0"/>
              <a:t>Tim </a:t>
            </a:r>
            <a:r>
              <a:rPr lang="en-US" dirty="0" err="1"/>
              <a:t>peneliti</a:t>
            </a:r>
            <a:r>
              <a:rPr lang="en-US" baseline="0" dirty="0"/>
              <a:t> John Hunter</a:t>
            </a:r>
            <a:r>
              <a:rPr lang="id-ID" dirty="0"/>
              <a:t> menggunakan perangkat lunak</a:t>
            </a:r>
            <a:r>
              <a:rPr lang="en-US" dirty="0"/>
              <a:t> </a:t>
            </a:r>
            <a:r>
              <a:rPr lang="en-US" dirty="0" err="1"/>
              <a:t>berlisensi</a:t>
            </a:r>
            <a:r>
              <a:rPr lang="id-ID" dirty="0"/>
              <a:t> untuk </a:t>
            </a:r>
            <a:r>
              <a:rPr lang="en-US" dirty="0" err="1"/>
              <a:t>melakukan</a:t>
            </a:r>
            <a:r>
              <a:rPr lang="en-US" dirty="0"/>
              <a:t> </a:t>
            </a:r>
            <a:r>
              <a:rPr lang="id-ID" dirty="0"/>
              <a:t>analisis. Namun mereka hanya memiliki satu lisensi dan secara bergantian menggunakannya. Jadi untuk mengatasi keterbatasan ini, John</a:t>
            </a:r>
            <a:r>
              <a:rPr lang="en-US" dirty="0"/>
              <a:t> Hunter</a:t>
            </a:r>
            <a:r>
              <a:rPr lang="id-ID" dirty="0"/>
              <a:t> memutuskan untuk mengganti perangkat lunak ber</a:t>
            </a:r>
            <a:r>
              <a:rPr lang="en-US" dirty="0" err="1"/>
              <a:t>lisensi</a:t>
            </a:r>
            <a:r>
              <a:rPr lang="id-ID" dirty="0"/>
              <a:t> dengan versi berbasis MATLAB yang dapat digunakan olehnya dan rekan satu timnya, dan itu dapat diperpanjang oleh banyak pen</a:t>
            </a:r>
            <a:r>
              <a:rPr lang="en-US" dirty="0" err="1"/>
              <a:t>eliti</a:t>
            </a:r>
            <a:r>
              <a:rPr lang="id-ID" dirty="0"/>
              <a:t>.</a:t>
            </a:r>
            <a:endParaRPr lang="en-US" dirty="0"/>
          </a:p>
          <a:p>
            <a:endParaRPr lang="en-US" dirty="0"/>
          </a:p>
          <a:p>
            <a:r>
              <a:rPr lang="id-ID" dirty="0"/>
              <a:t>Sebagai hasilnya, Matplotlib pada awalnya dikembangkan sebagai alat visualisasi ECoG, dan seperti halnya MATLAB, Matplotlib dilengkapi dengan antarmuka skrip untuk menghasilkan grafik yang cepat dan mudah, yang diwakili oleh </a:t>
            </a:r>
            <a:r>
              <a:rPr lang="id-ID" b="1" dirty="0"/>
              <a:t>pyplot</a:t>
            </a:r>
            <a:r>
              <a:rPr lang="en-US" dirty="0"/>
              <a:t>.</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20</a:t>
            </a:fld>
            <a:endParaRPr lang="id-ID"/>
          </a:p>
        </p:txBody>
      </p:sp>
    </p:spTree>
    <p:extLst>
      <p:ext uri="{BB962C8B-B14F-4D97-AF65-F5344CB8AC3E}">
        <p14:creationId xmlns:p14="http://schemas.microsoft.com/office/powerpoint/2010/main" val="22678009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err="1"/>
              <a:t>Arsitektur</a:t>
            </a:r>
            <a:r>
              <a:rPr lang="en-US" u="sng" dirty="0"/>
              <a:t> </a:t>
            </a:r>
            <a:r>
              <a:rPr lang="en-US" u="sng" dirty="0" err="1"/>
              <a:t>Matplotlib</a:t>
            </a:r>
            <a:endParaRPr lang="en-US" u="sng" dirty="0"/>
          </a:p>
          <a:p>
            <a:endParaRPr lang="en-US" u="sng" dirty="0"/>
          </a:p>
          <a:p>
            <a:r>
              <a:rPr lang="en-US" u="none" dirty="0" err="1"/>
              <a:t>Matplotlib</a:t>
            </a:r>
            <a:r>
              <a:rPr lang="en-US" u="none" dirty="0"/>
              <a:t> </a:t>
            </a:r>
            <a:r>
              <a:rPr lang="en-US" u="none" dirty="0" err="1"/>
              <a:t>memiliki</a:t>
            </a:r>
            <a:r>
              <a:rPr lang="en-US" u="none" dirty="0"/>
              <a:t> 3 </a:t>
            </a:r>
            <a:r>
              <a:rPr lang="en-US" u="none" dirty="0" err="1"/>
              <a:t>lapisan</a:t>
            </a:r>
            <a:r>
              <a:rPr lang="en-US" u="none" dirty="0"/>
              <a:t>/layer,</a:t>
            </a:r>
            <a:r>
              <a:rPr lang="en-US" u="none" baseline="0" dirty="0"/>
              <a:t> </a:t>
            </a:r>
            <a:r>
              <a:rPr lang="en-US" u="none" baseline="0" dirty="0" err="1"/>
              <a:t>yaitu</a:t>
            </a:r>
            <a:r>
              <a:rPr lang="en-US" u="none" baseline="0" dirty="0"/>
              <a:t>:</a:t>
            </a:r>
          </a:p>
          <a:p>
            <a:pPr marL="228600" indent="-228600">
              <a:buAutoNum type="arabicPeriod"/>
            </a:pPr>
            <a:r>
              <a:rPr lang="en-US" u="none" baseline="0" dirty="0"/>
              <a:t>Backend layer</a:t>
            </a:r>
          </a:p>
          <a:p>
            <a:pPr marL="228600" indent="-228600">
              <a:buAutoNum type="arabicPeriod"/>
            </a:pPr>
            <a:r>
              <a:rPr lang="en-US" u="none" baseline="0" dirty="0"/>
              <a:t>Artist layer</a:t>
            </a:r>
          </a:p>
          <a:p>
            <a:pPr marL="228600" indent="-228600">
              <a:buAutoNum type="arabicPeriod"/>
            </a:pPr>
            <a:r>
              <a:rPr lang="en-US" u="none" baseline="0" dirty="0"/>
              <a:t>Scripting layer</a:t>
            </a:r>
          </a:p>
          <a:p>
            <a:pPr marL="228600" indent="-228600">
              <a:buNone/>
            </a:pPr>
            <a:endParaRPr lang="en-US" u="none" baseline="0" dirty="0"/>
          </a:p>
          <a:p>
            <a:pPr marL="228600" indent="-228600">
              <a:buNone/>
            </a:pPr>
            <a:r>
              <a:rPr lang="en-US" u="none" baseline="0" dirty="0"/>
              <a:t>Backend layer:</a:t>
            </a:r>
          </a:p>
          <a:p>
            <a:pPr marL="228600" indent="-228600">
              <a:buNone/>
            </a:pPr>
            <a:r>
              <a:rPr lang="en-US" u="none" baseline="0" dirty="0" err="1"/>
              <a:t>berisi</a:t>
            </a:r>
            <a:r>
              <a:rPr lang="en-US" u="none" baseline="0" dirty="0"/>
              <a:t> </a:t>
            </a:r>
            <a:r>
              <a:rPr lang="en-US" u="none" baseline="0" dirty="0" err="1"/>
              <a:t>FigureCanvas</a:t>
            </a:r>
            <a:r>
              <a:rPr lang="en-US" u="none" baseline="0" dirty="0"/>
              <a:t>, renderer, </a:t>
            </a:r>
            <a:r>
              <a:rPr lang="en-US" u="none" baseline="0" dirty="0" err="1"/>
              <a:t>dan</a:t>
            </a:r>
            <a:r>
              <a:rPr lang="en-US" u="none" baseline="0" dirty="0"/>
              <a:t> Event.</a:t>
            </a:r>
          </a:p>
          <a:p>
            <a:pPr marL="228600" indent="-228600">
              <a:buNone/>
            </a:pPr>
            <a:endParaRPr lang="en-US" u="none" baseline="0" dirty="0"/>
          </a:p>
          <a:p>
            <a:pPr marL="228600" indent="-228600">
              <a:buNone/>
            </a:pPr>
            <a:r>
              <a:rPr lang="en-US" u="none" baseline="0" dirty="0"/>
              <a:t>Artist layer:</a:t>
            </a:r>
          </a:p>
          <a:p>
            <a:pPr marL="0" indent="-228600" algn="l">
              <a:buNone/>
            </a:pPr>
            <a:r>
              <a:rPr lang="en-US" u="none" baseline="0" dirty="0" err="1"/>
              <a:t>Merupakan</a:t>
            </a:r>
            <a:r>
              <a:rPr lang="en-US" u="none" baseline="0" dirty="0"/>
              <a:t> layer yang paling </a:t>
            </a:r>
            <a:r>
              <a:rPr lang="en-US" u="none" baseline="0" dirty="0" err="1"/>
              <a:t>banyak</a:t>
            </a:r>
            <a:r>
              <a:rPr lang="en-US" u="none" baseline="0" dirty="0"/>
              <a:t> </a:t>
            </a:r>
            <a:r>
              <a:rPr lang="en-US" u="none" baseline="0" dirty="0" err="1"/>
              <a:t>melakukan</a:t>
            </a:r>
            <a:r>
              <a:rPr lang="en-US" u="none" baseline="0" dirty="0"/>
              <a:t> </a:t>
            </a:r>
            <a:r>
              <a:rPr lang="en-US" u="none" baseline="0" dirty="0" err="1"/>
              <a:t>pekerjaan</a:t>
            </a:r>
            <a:r>
              <a:rPr lang="en-US" u="none" baseline="0" dirty="0"/>
              <a:t> </a:t>
            </a:r>
            <a:r>
              <a:rPr lang="en-US" u="none" baseline="0" dirty="0" err="1"/>
              <a:t>dan</a:t>
            </a:r>
            <a:r>
              <a:rPr lang="en-US" u="none" baseline="0" dirty="0"/>
              <a:t> </a:t>
            </a:r>
            <a:r>
              <a:rPr lang="en-US" u="none" baseline="0" dirty="0" err="1"/>
              <a:t>biasanya</a:t>
            </a:r>
            <a:r>
              <a:rPr lang="en-US" u="none" baseline="0" dirty="0"/>
              <a:t> </a:t>
            </a:r>
            <a:r>
              <a:rPr lang="en-US" u="none" baseline="0" dirty="0" err="1"/>
              <a:t>merupakan</a:t>
            </a:r>
            <a:r>
              <a:rPr lang="en-US" u="none" baseline="0" dirty="0"/>
              <a:t> </a:t>
            </a:r>
            <a:r>
              <a:rPr lang="en-US" u="none" baseline="0" dirty="0" err="1"/>
              <a:t>paradigma</a:t>
            </a:r>
            <a:r>
              <a:rPr lang="en-US" u="none" baseline="0" dirty="0"/>
              <a:t> </a:t>
            </a:r>
            <a:r>
              <a:rPr lang="en-US" u="none" baseline="0" dirty="0" err="1"/>
              <a:t>pemrograman</a:t>
            </a:r>
            <a:r>
              <a:rPr lang="en-US" u="none" baseline="0" dirty="0"/>
              <a:t> yang </a:t>
            </a:r>
            <a:r>
              <a:rPr lang="en-US" u="none" baseline="0" dirty="0" err="1"/>
              <a:t>tepat</a:t>
            </a:r>
            <a:r>
              <a:rPr lang="en-US" u="none" baseline="0" dirty="0"/>
              <a:t> </a:t>
            </a:r>
            <a:r>
              <a:rPr lang="en-US" u="none" baseline="0" dirty="0" err="1"/>
              <a:t>ketika</a:t>
            </a:r>
            <a:r>
              <a:rPr lang="en-US" u="none" baseline="0" dirty="0"/>
              <a:t> </a:t>
            </a:r>
            <a:r>
              <a:rPr lang="en-US" u="none" baseline="0" dirty="0" err="1"/>
              <a:t>menulis</a:t>
            </a:r>
            <a:r>
              <a:rPr lang="en-US" u="none" baseline="0" dirty="0"/>
              <a:t> server </a:t>
            </a:r>
            <a:r>
              <a:rPr lang="en-US" u="none" baseline="0" dirty="0" err="1"/>
              <a:t>untuk</a:t>
            </a:r>
            <a:r>
              <a:rPr lang="en-US" u="none" baseline="0" dirty="0"/>
              <a:t> </a:t>
            </a:r>
            <a:r>
              <a:rPr lang="en-US" u="none" baseline="0" dirty="0" err="1"/>
              <a:t>aplikasi</a:t>
            </a:r>
            <a:r>
              <a:rPr lang="en-US" u="none" baseline="0" dirty="0"/>
              <a:t> web, </a:t>
            </a:r>
            <a:r>
              <a:rPr lang="en-US" u="none" baseline="0" dirty="0" err="1"/>
              <a:t>atau</a:t>
            </a:r>
            <a:r>
              <a:rPr lang="en-US" u="none" baseline="0" dirty="0"/>
              <a:t> </a:t>
            </a:r>
            <a:r>
              <a:rPr lang="en-US" u="none" baseline="0" dirty="0" err="1"/>
              <a:t>aplikasi</a:t>
            </a:r>
            <a:r>
              <a:rPr lang="en-US" u="none" baseline="0" dirty="0"/>
              <a:t> </a:t>
            </a:r>
            <a:r>
              <a:rPr lang="en-US" u="none" baseline="0" dirty="0" err="1"/>
              <a:t>antar</a:t>
            </a:r>
            <a:r>
              <a:rPr lang="en-US" u="none" baseline="0" dirty="0"/>
              <a:t> </a:t>
            </a:r>
            <a:r>
              <a:rPr lang="en-US" u="none" baseline="0" dirty="0" err="1"/>
              <a:t>muka</a:t>
            </a:r>
            <a:r>
              <a:rPr lang="en-US" u="none" baseline="0" dirty="0"/>
              <a:t>, </a:t>
            </a:r>
            <a:r>
              <a:rPr lang="en-US" u="none" baseline="0" dirty="0" err="1"/>
              <a:t>atau</a:t>
            </a:r>
            <a:r>
              <a:rPr lang="en-US" u="none" baseline="0" dirty="0"/>
              <a:t> </a:t>
            </a:r>
            <a:r>
              <a:rPr lang="en-US" u="none" baseline="0" dirty="0" err="1"/>
              <a:t>mungkin</a:t>
            </a:r>
            <a:r>
              <a:rPr lang="en-US" u="none" baseline="0" dirty="0"/>
              <a:t> </a:t>
            </a:r>
            <a:r>
              <a:rPr lang="en-US" u="none" baseline="0" dirty="0" err="1"/>
              <a:t>skrip</a:t>
            </a:r>
            <a:r>
              <a:rPr lang="en-US" u="none" baseline="0" dirty="0"/>
              <a:t> </a:t>
            </a:r>
            <a:r>
              <a:rPr lang="en-US" u="none" baseline="0" dirty="0" err="1"/>
              <a:t>untuk</a:t>
            </a:r>
            <a:r>
              <a:rPr lang="en-US" u="none" baseline="0" dirty="0"/>
              <a:t> </a:t>
            </a:r>
            <a:r>
              <a:rPr lang="en-US" u="none" baseline="0" dirty="0" err="1"/>
              <a:t>dibagikan</a:t>
            </a:r>
            <a:r>
              <a:rPr lang="en-US" u="none" baseline="0" dirty="0"/>
              <a:t> </a:t>
            </a:r>
            <a:r>
              <a:rPr lang="en-US" u="none" baseline="0" dirty="0" err="1"/>
              <a:t>dengan</a:t>
            </a:r>
            <a:r>
              <a:rPr lang="en-US" u="none" baseline="0" dirty="0"/>
              <a:t> </a:t>
            </a:r>
            <a:r>
              <a:rPr lang="en-US" u="none" baseline="0" dirty="0" err="1"/>
              <a:t>pengembang</a:t>
            </a:r>
            <a:r>
              <a:rPr lang="en-US" u="none" baseline="0" dirty="0"/>
              <a:t> lain.</a:t>
            </a:r>
          </a:p>
          <a:p>
            <a:pPr marL="228600" indent="-228600" algn="l">
              <a:buNone/>
            </a:pPr>
            <a:endParaRPr lang="en-US" u="none" baseline="0" dirty="0"/>
          </a:p>
          <a:p>
            <a:pPr marL="228600" indent="-228600" algn="l">
              <a:buNone/>
            </a:pPr>
            <a:r>
              <a:rPr lang="en-US" u="none" baseline="0" dirty="0"/>
              <a:t>Scripting layer:</a:t>
            </a:r>
          </a:p>
          <a:p>
            <a:pPr marL="0" indent="-228600" algn="l">
              <a:buNone/>
            </a:pPr>
            <a:r>
              <a:rPr lang="en-US" u="none" baseline="0" dirty="0" err="1"/>
              <a:t>merupakan</a:t>
            </a:r>
            <a:r>
              <a:rPr lang="en-US" u="none" baseline="0" dirty="0"/>
              <a:t> </a:t>
            </a:r>
            <a:r>
              <a:rPr lang="en-US" u="none" baseline="0" dirty="0" err="1"/>
              <a:t>lapisan</a:t>
            </a:r>
            <a:r>
              <a:rPr lang="en-US" u="none" baseline="0" dirty="0"/>
              <a:t> yang </a:t>
            </a:r>
            <a:r>
              <a:rPr lang="en-US" u="none" baseline="0" dirty="0" err="1"/>
              <a:t>sesuai</a:t>
            </a:r>
            <a:r>
              <a:rPr lang="en-US" u="none" baseline="0" dirty="0"/>
              <a:t> </a:t>
            </a:r>
            <a:r>
              <a:rPr lang="en-US" u="none" baseline="0" dirty="0" err="1"/>
              <a:t>untuk</a:t>
            </a:r>
            <a:r>
              <a:rPr lang="en-US" u="none" baseline="0" dirty="0"/>
              <a:t> </a:t>
            </a:r>
            <a:r>
              <a:rPr lang="en-US" u="none" baseline="0" dirty="0" err="1"/>
              <a:t>keperluan</a:t>
            </a:r>
            <a:r>
              <a:rPr lang="en-US" u="none" baseline="0" dirty="0"/>
              <a:t> </a:t>
            </a:r>
            <a:r>
              <a:rPr lang="en-US" u="none" baseline="0" dirty="0" err="1"/>
              <a:t>sehari-hari</a:t>
            </a:r>
            <a:r>
              <a:rPr lang="en-US" u="none" baseline="0" dirty="0"/>
              <a:t> </a:t>
            </a:r>
            <a:r>
              <a:rPr lang="en-US" u="none" baseline="0" dirty="0" err="1"/>
              <a:t>dan</a:t>
            </a:r>
            <a:r>
              <a:rPr lang="en-US" u="none" baseline="0" dirty="0"/>
              <a:t> </a:t>
            </a:r>
            <a:r>
              <a:rPr lang="en-US" u="none" baseline="0" dirty="0" err="1"/>
              <a:t>dianggap</a:t>
            </a:r>
            <a:r>
              <a:rPr lang="en-US" u="none" baseline="0" dirty="0"/>
              <a:t> </a:t>
            </a:r>
            <a:r>
              <a:rPr lang="en-US" u="none" baseline="0" dirty="0" err="1"/>
              <a:t>sebagai</a:t>
            </a:r>
            <a:r>
              <a:rPr lang="en-US" u="none" baseline="0" dirty="0"/>
              <a:t> </a:t>
            </a:r>
            <a:r>
              <a:rPr lang="en-US" u="none" baseline="0" dirty="0" err="1"/>
              <a:t>antarmuka</a:t>
            </a:r>
            <a:r>
              <a:rPr lang="en-US" u="none" baseline="0" dirty="0"/>
              <a:t> </a:t>
            </a:r>
            <a:r>
              <a:rPr lang="en-US" u="none" baseline="0" dirty="0" err="1"/>
              <a:t>skrip</a:t>
            </a:r>
            <a:r>
              <a:rPr lang="en-US" u="none" baseline="0" dirty="0"/>
              <a:t> yang </a:t>
            </a:r>
            <a:r>
              <a:rPr lang="en-US" u="none" baseline="0" dirty="0" err="1"/>
              <a:t>lebih</a:t>
            </a:r>
            <a:r>
              <a:rPr lang="en-US" u="none" baseline="0" dirty="0"/>
              <a:t> </a:t>
            </a:r>
            <a:r>
              <a:rPr lang="en-US" u="none" baseline="0" dirty="0" err="1"/>
              <a:t>ringan</a:t>
            </a:r>
            <a:r>
              <a:rPr lang="en-US" u="none" baseline="0" dirty="0"/>
              <a:t> </a:t>
            </a:r>
            <a:r>
              <a:rPr lang="en-US" u="none" baseline="0" dirty="0" err="1"/>
              <a:t>untuk</a:t>
            </a:r>
            <a:r>
              <a:rPr lang="en-US" u="none" baseline="0" dirty="0"/>
              <a:t> </a:t>
            </a:r>
            <a:r>
              <a:rPr lang="en-US" u="none" baseline="0" dirty="0" err="1"/>
              <a:t>menyederhanakan</a:t>
            </a:r>
            <a:r>
              <a:rPr lang="en-US" u="none" baseline="0" dirty="0"/>
              <a:t> </a:t>
            </a:r>
            <a:r>
              <a:rPr lang="en-US" u="none" baseline="0" dirty="0" err="1"/>
              <a:t>tugas-tugas</a:t>
            </a:r>
            <a:r>
              <a:rPr lang="en-US" u="none" baseline="0" dirty="0"/>
              <a:t> </a:t>
            </a:r>
            <a:r>
              <a:rPr lang="en-US" u="none" baseline="0" dirty="0" err="1"/>
              <a:t>umum</a:t>
            </a:r>
            <a:r>
              <a:rPr lang="en-US" u="none" baseline="0" dirty="0"/>
              <a:t> </a:t>
            </a:r>
            <a:r>
              <a:rPr lang="en-US" u="none" baseline="0" dirty="0" err="1"/>
              <a:t>dan</a:t>
            </a:r>
            <a:r>
              <a:rPr lang="en-US" u="none" baseline="0" dirty="0"/>
              <a:t> </a:t>
            </a:r>
            <a:r>
              <a:rPr lang="en-US" u="none" baseline="0" dirty="0" err="1"/>
              <a:t>untuk</a:t>
            </a:r>
            <a:r>
              <a:rPr lang="en-US" u="none" baseline="0" dirty="0"/>
              <a:t> </a:t>
            </a:r>
            <a:r>
              <a:rPr lang="en-US" u="none" baseline="0" dirty="0" err="1"/>
              <a:t>pembuatan</a:t>
            </a:r>
            <a:r>
              <a:rPr lang="en-US" u="none" baseline="0" dirty="0"/>
              <a:t> </a:t>
            </a:r>
            <a:r>
              <a:rPr lang="en-US" u="none" baseline="0" dirty="0" err="1"/>
              <a:t>grafik</a:t>
            </a:r>
            <a:r>
              <a:rPr lang="en-US" u="none" baseline="0" dirty="0"/>
              <a:t> </a:t>
            </a:r>
            <a:r>
              <a:rPr lang="en-US" u="none" baseline="0" dirty="0" err="1"/>
              <a:t>dan</a:t>
            </a:r>
            <a:r>
              <a:rPr lang="en-US" u="none" baseline="0" dirty="0"/>
              <a:t> plot yang </a:t>
            </a:r>
            <a:r>
              <a:rPr lang="en-US" u="none" baseline="0" dirty="0" err="1"/>
              <a:t>cepat</a:t>
            </a:r>
            <a:r>
              <a:rPr lang="en-US" u="none" baseline="0" dirty="0"/>
              <a:t> </a:t>
            </a:r>
            <a:r>
              <a:rPr lang="en-US" u="none" baseline="0" dirty="0" err="1"/>
              <a:t>dan</a:t>
            </a:r>
            <a:r>
              <a:rPr lang="en-US" u="none" baseline="0" dirty="0"/>
              <a:t> </a:t>
            </a:r>
            <a:r>
              <a:rPr lang="en-US" u="none" baseline="0" dirty="0" err="1"/>
              <a:t>mudah</a:t>
            </a:r>
            <a:r>
              <a:rPr lang="en-US" u="none" baseline="0" dirty="0"/>
              <a:t> (</a:t>
            </a:r>
            <a:r>
              <a:rPr lang="en-US" u="none" baseline="0" dirty="0" err="1"/>
              <a:t>menggunakan</a:t>
            </a:r>
            <a:r>
              <a:rPr lang="en-US" u="none" baseline="0" dirty="0"/>
              <a:t> </a:t>
            </a:r>
            <a:r>
              <a:rPr lang="en-US" b="1" u="none" baseline="0" dirty="0" err="1"/>
              <a:t>pyplot</a:t>
            </a:r>
            <a:r>
              <a:rPr lang="en-US" u="none" baseline="0" dirty="0"/>
              <a:t>).</a:t>
            </a:r>
          </a:p>
          <a:p>
            <a:pPr marL="228600" indent="-228600">
              <a:buNone/>
            </a:pPr>
            <a:endParaRPr lang="en-US" u="none" baseline="0"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21</a:t>
            </a:fld>
            <a:endParaRPr lang="id-ID"/>
          </a:p>
        </p:txBody>
      </p:sp>
    </p:spTree>
    <p:extLst>
      <p:ext uri="{BB962C8B-B14F-4D97-AF65-F5344CB8AC3E}">
        <p14:creationId xmlns:p14="http://schemas.microsoft.com/office/powerpoint/2010/main" val="2009258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Layer ke-1</a:t>
            </a:r>
            <a:r>
              <a:rPr lang="en-US" baseline="0" dirty="0"/>
              <a:t> </a:t>
            </a:r>
            <a:r>
              <a:rPr lang="en-US" baseline="0" dirty="0" err="1"/>
              <a:t>adalah</a:t>
            </a:r>
            <a:r>
              <a:rPr lang="en-US" baseline="0" dirty="0"/>
              <a:t> </a:t>
            </a:r>
            <a:r>
              <a:rPr lang="en-US" b="1" baseline="0" dirty="0"/>
              <a:t>Backend Layer</a:t>
            </a:r>
            <a:r>
              <a:rPr lang="en-US" baseline="0" dirty="0"/>
              <a:t>.</a:t>
            </a:r>
          </a:p>
          <a:p>
            <a:pPr marL="457200" marR="0" lvl="0" indent="-457200" algn="l" defTabSz="914400" rtl="0" eaLnBrk="1" fontAlgn="auto" latinLnBrk="0" hangingPunct="1">
              <a:lnSpc>
                <a:spcPct val="100000"/>
              </a:lnSpc>
              <a:spcBef>
                <a:spcPts val="1000"/>
              </a:spcBef>
              <a:spcAft>
                <a:spcPts val="0"/>
              </a:spcAft>
              <a:buClrTx/>
              <a:buSzTx/>
              <a:tabLst/>
              <a:defRPr/>
            </a:pPr>
            <a:r>
              <a:rPr lang="en-US" sz="1200" dirty="0" err="1">
                <a:solidFill>
                  <a:schemeClr val="bg2">
                    <a:lumMod val="25000"/>
                  </a:schemeClr>
                </a:solidFill>
              </a:rPr>
              <a:t>Memiliki</a:t>
            </a:r>
            <a:r>
              <a:rPr lang="en-US" sz="1200" dirty="0">
                <a:solidFill>
                  <a:schemeClr val="bg2">
                    <a:lumMod val="25000"/>
                  </a:schemeClr>
                </a:solidFill>
              </a:rPr>
              <a:t> 3 (</a:t>
            </a:r>
            <a:r>
              <a:rPr lang="en-US" sz="1200" dirty="0" err="1">
                <a:solidFill>
                  <a:schemeClr val="bg2">
                    <a:lumMod val="25000"/>
                  </a:schemeClr>
                </a:solidFill>
              </a:rPr>
              <a:t>tiga</a:t>
            </a:r>
            <a:r>
              <a:rPr lang="en-US" sz="1200" dirty="0">
                <a:solidFill>
                  <a:schemeClr val="bg2">
                    <a:lumMod val="25000"/>
                  </a:schemeClr>
                </a:solidFill>
              </a:rPr>
              <a:t>) class </a:t>
            </a:r>
            <a:r>
              <a:rPr lang="en-US" sz="1200" dirty="0" err="1">
                <a:solidFill>
                  <a:schemeClr val="bg2">
                    <a:lumMod val="25000"/>
                  </a:schemeClr>
                </a:solidFill>
              </a:rPr>
              <a:t>antarmuka</a:t>
            </a:r>
            <a:r>
              <a:rPr lang="en-US" sz="1200" dirty="0">
                <a:solidFill>
                  <a:schemeClr val="bg2">
                    <a:lumMod val="25000"/>
                  </a:schemeClr>
                </a:solidFill>
              </a:rPr>
              <a:t>:</a:t>
            </a:r>
          </a:p>
          <a:p>
            <a:pPr marL="457200" indent="-457200">
              <a:buFont typeface="+mj-lt"/>
              <a:buAutoNum type="arabicPeriod"/>
            </a:pPr>
            <a:r>
              <a:rPr lang="en-US" sz="1100" dirty="0" err="1"/>
              <a:t>FigureCanvas</a:t>
            </a:r>
            <a:r>
              <a:rPr lang="en-US" sz="1100" dirty="0"/>
              <a:t>: </a:t>
            </a:r>
            <a:r>
              <a:rPr lang="en-US" sz="1100" b="1" dirty="0" err="1"/>
              <a:t>matplotlib.backend_bases.FigureCnvas</a:t>
            </a:r>
            <a:endParaRPr lang="en-US" sz="1100" b="1" dirty="0"/>
          </a:p>
          <a:p>
            <a:pPr marL="457200" indent="-457200">
              <a:buNone/>
            </a:pPr>
            <a:r>
              <a:rPr lang="en-US" sz="1100" dirty="0"/>
              <a:t>	</a:t>
            </a:r>
            <a:r>
              <a:rPr lang="sv-SE" sz="1100" dirty="0"/>
              <a:t> Mencakup area tempat untuk menggambar</a:t>
            </a:r>
            <a:r>
              <a:rPr lang="en-US" sz="1100" dirty="0"/>
              <a:t>  </a:t>
            </a:r>
          </a:p>
          <a:p>
            <a:pPr marL="457200" indent="-457200">
              <a:buFont typeface="+mj-lt"/>
              <a:buAutoNum type="arabicPeriod" startAt="2"/>
            </a:pPr>
            <a:r>
              <a:rPr lang="en-US" sz="1100" dirty="0"/>
              <a:t>Renderer: </a:t>
            </a:r>
            <a:r>
              <a:rPr lang="en-US" sz="1100" b="1" dirty="0" err="1"/>
              <a:t>matplotlib_backend_bases.Renderer</a:t>
            </a:r>
            <a:endParaRPr lang="en-US" sz="1100" b="1" dirty="0"/>
          </a:p>
          <a:p>
            <a:pPr marL="457200" indent="-457200">
              <a:buNone/>
            </a:pPr>
            <a:r>
              <a:rPr lang="en-US" sz="1100" dirty="0"/>
              <a:t>	</a:t>
            </a:r>
            <a:r>
              <a:rPr lang="en-US" sz="1100" dirty="0" err="1"/>
              <a:t>Bagaimana</a:t>
            </a:r>
            <a:r>
              <a:rPr lang="en-US" sz="1100" dirty="0"/>
              <a:t> </a:t>
            </a:r>
            <a:r>
              <a:rPr lang="en-US" sz="1100" dirty="0" err="1"/>
              <a:t>menggambar</a:t>
            </a:r>
            <a:r>
              <a:rPr lang="en-US" sz="1100" dirty="0"/>
              <a:t> </a:t>
            </a:r>
            <a:r>
              <a:rPr lang="en-US" sz="1100" dirty="0" err="1"/>
              <a:t>pada</a:t>
            </a:r>
            <a:r>
              <a:rPr lang="en-US" sz="1100" dirty="0"/>
              <a:t> </a:t>
            </a:r>
            <a:r>
              <a:rPr lang="en-US" sz="1100" dirty="0" err="1"/>
              <a:t>FigureCanvas</a:t>
            </a:r>
            <a:endParaRPr lang="en-US" sz="1100" dirty="0"/>
          </a:p>
          <a:p>
            <a:pPr marL="457200" indent="-457200">
              <a:buFont typeface="+mj-lt"/>
              <a:buAutoNum type="arabicPeriod" startAt="3"/>
            </a:pPr>
            <a:r>
              <a:rPr lang="en-US" sz="1100" dirty="0"/>
              <a:t>Event: </a:t>
            </a:r>
            <a:r>
              <a:rPr lang="en-US" sz="1100" b="1" dirty="0" err="1"/>
              <a:t>matplotlib.backend_bases.Event</a:t>
            </a:r>
            <a:endParaRPr lang="en-US" sz="1100" b="1" dirty="0"/>
          </a:p>
          <a:p>
            <a:pPr marL="457200" indent="-457200">
              <a:buNone/>
            </a:pPr>
            <a:r>
              <a:rPr lang="en-US" sz="1100" dirty="0"/>
              <a:t>	</a:t>
            </a:r>
            <a:r>
              <a:rPr lang="en-US" sz="1100" dirty="0" err="1"/>
              <a:t>Menangani</a:t>
            </a:r>
            <a:r>
              <a:rPr lang="en-US" sz="1100" dirty="0"/>
              <a:t> input </a:t>
            </a:r>
            <a:r>
              <a:rPr lang="en-US" sz="1100" dirty="0" err="1"/>
              <a:t>pengguna</a:t>
            </a:r>
            <a:r>
              <a:rPr lang="en-US" sz="1100" dirty="0"/>
              <a:t>, </a:t>
            </a:r>
            <a:r>
              <a:rPr lang="en-US" sz="1100" dirty="0" err="1"/>
              <a:t>seperti</a:t>
            </a:r>
            <a:r>
              <a:rPr lang="en-US" sz="1100" dirty="0"/>
              <a:t> </a:t>
            </a:r>
            <a:r>
              <a:rPr lang="en-US" sz="1100" dirty="0" err="1"/>
              <a:t>klik</a:t>
            </a:r>
            <a:r>
              <a:rPr lang="en-US" sz="1100" dirty="0"/>
              <a:t> mouse </a:t>
            </a:r>
            <a:r>
              <a:rPr lang="en-US" sz="1100" dirty="0" err="1"/>
              <a:t>dan</a:t>
            </a:r>
            <a:r>
              <a:rPr lang="en-US" sz="1100" dirty="0"/>
              <a:t> </a:t>
            </a:r>
            <a:r>
              <a:rPr lang="en-US" sz="1100" dirty="0" err="1"/>
              <a:t>tekanan</a:t>
            </a:r>
            <a:r>
              <a:rPr lang="en-US" sz="1100" dirty="0"/>
              <a:t>/</a:t>
            </a:r>
            <a:r>
              <a:rPr lang="en-US" sz="1100" dirty="0" err="1"/>
              <a:t>gerakan</a:t>
            </a:r>
            <a:r>
              <a:rPr lang="en-US" sz="1100" dirty="0"/>
              <a:t> </a:t>
            </a:r>
            <a:r>
              <a:rPr lang="en-US" sz="1100" dirty="0" err="1"/>
              <a:t>pada</a:t>
            </a:r>
            <a:r>
              <a:rPr lang="en-US" sz="1100" dirty="0"/>
              <a:t> keyboard</a:t>
            </a:r>
          </a:p>
          <a:p>
            <a:pPr marL="457200" marR="0" lvl="0" indent="-457200" algn="l" defTabSz="914400" rtl="0" eaLnBrk="1" fontAlgn="auto" latinLnBrk="0" hangingPunct="1">
              <a:lnSpc>
                <a:spcPct val="100000"/>
              </a:lnSpc>
              <a:spcBef>
                <a:spcPts val="1000"/>
              </a:spcBef>
              <a:spcAft>
                <a:spcPts val="0"/>
              </a:spcAft>
              <a:buClrTx/>
              <a:buSzTx/>
              <a:tabLst/>
              <a:defRPr/>
            </a:pPr>
            <a:endParaRPr kumimoji="0" lang="id-ID" sz="1100" i="0" strike="noStrike" kern="1200" cap="none" spc="0" normalizeH="0" baseline="0" noProof="0" dirty="0">
              <a:ln>
                <a:noFill/>
              </a:ln>
              <a:solidFill>
                <a:schemeClr val="bg2">
                  <a:lumMod val="25000"/>
                </a:schemeClr>
              </a:solidFill>
              <a:effectLst/>
              <a:uLnTx/>
              <a:uFillTx/>
              <a:latin typeface="+mn-lt"/>
              <a:ea typeface="+mn-ea"/>
              <a:cs typeface="+mn-cs"/>
            </a:endParaRPr>
          </a:p>
          <a:p>
            <a:endParaRPr lang="en-US" baseline="0" dirty="0"/>
          </a:p>
          <a:p>
            <a:r>
              <a:rPr lang="en-US" baseline="0" dirty="0" err="1"/>
              <a:t>Versi</a:t>
            </a:r>
            <a:r>
              <a:rPr lang="en-US" baseline="0" dirty="0"/>
              <a:t> </a:t>
            </a:r>
            <a:r>
              <a:rPr lang="en-US" baseline="0" dirty="0" err="1"/>
              <a:t>Bahasa</a:t>
            </a:r>
            <a:r>
              <a:rPr lang="en-US" baseline="0" dirty="0"/>
              <a:t> </a:t>
            </a:r>
            <a:r>
              <a:rPr lang="en-US" baseline="0" dirty="0" err="1"/>
              <a:t>Inggris</a:t>
            </a:r>
            <a:r>
              <a:rPr lang="en-U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lumMod val="25000"/>
                  </a:schemeClr>
                </a:solidFill>
              </a:rPr>
              <a:t>Has three built-in abstract interface </a:t>
            </a:r>
            <a:r>
              <a:rPr lang="en-US" sz="1200" dirty="0" err="1">
                <a:solidFill>
                  <a:schemeClr val="bg2">
                    <a:lumMod val="25000"/>
                  </a:schemeClr>
                </a:solidFill>
              </a:rPr>
              <a:t>clasess</a:t>
            </a:r>
            <a:endParaRPr lang="en-US" sz="1200" dirty="0">
              <a:solidFill>
                <a:schemeClr val="bg2">
                  <a:lumMod val="25000"/>
                </a:schemeClr>
              </a:solidFill>
            </a:endParaRPr>
          </a:p>
          <a:p>
            <a:pPr marL="457200" indent="-457200">
              <a:buFont typeface="+mj-lt"/>
              <a:buAutoNum type="arabicPeriod"/>
            </a:pPr>
            <a:r>
              <a:rPr lang="en-US" sz="1100" dirty="0" err="1"/>
              <a:t>FigureCanvas</a:t>
            </a:r>
            <a:r>
              <a:rPr lang="en-US" sz="1100" dirty="0"/>
              <a:t>: </a:t>
            </a:r>
            <a:r>
              <a:rPr lang="en-US" sz="1100" dirty="0" err="1"/>
              <a:t>matplotlib.backend_bases.FigureCnvas</a:t>
            </a:r>
            <a:endParaRPr lang="en-US" sz="1100" dirty="0"/>
          </a:p>
          <a:p>
            <a:pPr marL="457200" indent="-457200">
              <a:buNone/>
            </a:pPr>
            <a:r>
              <a:rPr lang="en-US" sz="1100" dirty="0"/>
              <a:t>	Encompasses the area onto which the figure is drawn  </a:t>
            </a:r>
          </a:p>
          <a:p>
            <a:pPr marL="457200" indent="-457200">
              <a:buFont typeface="+mj-lt"/>
              <a:buAutoNum type="arabicPeriod" startAt="2"/>
            </a:pPr>
            <a:r>
              <a:rPr lang="en-US" sz="1100" dirty="0"/>
              <a:t>Renderer: </a:t>
            </a:r>
            <a:r>
              <a:rPr lang="en-US" sz="1100" dirty="0" err="1"/>
              <a:t>matplotlib_backend_bases.Renderer</a:t>
            </a:r>
            <a:endParaRPr lang="en-US" sz="1100" dirty="0"/>
          </a:p>
          <a:p>
            <a:pPr marL="457200" indent="-457200">
              <a:buNone/>
            </a:pPr>
            <a:r>
              <a:rPr lang="en-US" sz="1100" dirty="0"/>
              <a:t>	Knows how to draw on the </a:t>
            </a:r>
            <a:r>
              <a:rPr lang="en-US" sz="1100" dirty="0" err="1"/>
              <a:t>FigureCanvas</a:t>
            </a:r>
            <a:endParaRPr lang="en-US" sz="1100" dirty="0"/>
          </a:p>
          <a:p>
            <a:pPr marL="457200" indent="-457200">
              <a:buFont typeface="+mj-lt"/>
              <a:buAutoNum type="arabicPeriod" startAt="3"/>
            </a:pPr>
            <a:r>
              <a:rPr lang="en-US" sz="1100" dirty="0"/>
              <a:t>Event: </a:t>
            </a:r>
            <a:r>
              <a:rPr lang="en-US" sz="1100" dirty="0" err="1"/>
              <a:t>matplotlib.backend_bases.Event</a:t>
            </a:r>
            <a:endParaRPr lang="en-US" sz="1100" dirty="0"/>
          </a:p>
          <a:p>
            <a:pPr marL="457200" indent="-457200">
              <a:buNone/>
            </a:pPr>
            <a:r>
              <a:rPr lang="en-US" sz="1100" dirty="0"/>
              <a:t>	Handles user inputs such as keyboard strokes and mouse clicks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100" i="0" strike="noStrike" kern="1200" cap="none" spc="0" normalizeH="0" baseline="0" noProof="0" dirty="0">
              <a:ln>
                <a:noFill/>
              </a:ln>
              <a:solidFill>
                <a:schemeClr val="bg2">
                  <a:lumMod val="25000"/>
                </a:schemeClr>
              </a:solidFill>
              <a:effectLst/>
              <a:uLnTx/>
              <a:uFillTx/>
              <a:latin typeface="+mn-lt"/>
              <a:ea typeface="+mn-ea"/>
              <a:cs typeface="+mn-cs"/>
            </a:endParaRPr>
          </a:p>
          <a:p>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22</a:t>
            </a:fld>
            <a:endParaRPr lang="id-ID"/>
          </a:p>
        </p:txBody>
      </p:sp>
    </p:spTree>
    <p:extLst>
      <p:ext uri="{BB962C8B-B14F-4D97-AF65-F5344CB8AC3E}">
        <p14:creationId xmlns:p14="http://schemas.microsoft.com/office/powerpoint/2010/main" val="17604212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Layer ke-2</a:t>
            </a:r>
            <a:r>
              <a:rPr lang="en-US" baseline="0" dirty="0"/>
              <a:t> </a:t>
            </a:r>
            <a:r>
              <a:rPr lang="en-US" baseline="0" dirty="0" err="1"/>
              <a:t>adalah</a:t>
            </a:r>
            <a:r>
              <a:rPr lang="en-US" baseline="0" dirty="0"/>
              <a:t> </a:t>
            </a:r>
            <a:r>
              <a:rPr lang="en-US" b="1" baseline="0" dirty="0"/>
              <a:t>Artist Layer</a:t>
            </a:r>
            <a:r>
              <a:rPr lang="en-US" baseline="0"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Artist layer </a:t>
            </a:r>
            <a:r>
              <a:rPr lang="en-US" baseline="0" dirty="0" err="1"/>
              <a:t>adalah</a:t>
            </a:r>
            <a:r>
              <a:rPr lang="en-US" baseline="0" dirty="0"/>
              <a:t> </a:t>
            </a:r>
            <a:r>
              <a:rPr lang="en-US" baseline="0" dirty="0" err="1"/>
              <a:t>objek</a:t>
            </a:r>
            <a:r>
              <a:rPr lang="en-US" baseline="0" dirty="0"/>
              <a:t> </a:t>
            </a:r>
            <a:r>
              <a:rPr lang="en-US" baseline="0" dirty="0" err="1"/>
              <a:t>tahu</a:t>
            </a:r>
            <a:r>
              <a:rPr lang="en-US" baseline="0" dirty="0"/>
              <a:t> </a:t>
            </a:r>
            <a:r>
              <a:rPr lang="en-US" baseline="0" dirty="0" err="1"/>
              <a:t>cara</a:t>
            </a:r>
            <a:r>
              <a:rPr lang="en-US" baseline="0" dirty="0"/>
              <a:t> </a:t>
            </a:r>
            <a:r>
              <a:rPr lang="en-US" baseline="0" dirty="0" err="1"/>
              <a:t>menggunakan</a:t>
            </a:r>
            <a:r>
              <a:rPr lang="en-US" baseline="0" dirty="0"/>
              <a:t> Renderer </a:t>
            </a:r>
            <a:r>
              <a:rPr lang="en-US" baseline="0" dirty="0" err="1"/>
              <a:t>dan</a:t>
            </a:r>
            <a:r>
              <a:rPr lang="en-US" baseline="0" dirty="0"/>
              <a:t> </a:t>
            </a:r>
            <a:r>
              <a:rPr lang="en-US" baseline="0" dirty="0" err="1"/>
              <a:t>menggunakannya</a:t>
            </a:r>
            <a:r>
              <a:rPr lang="en-US" baseline="0" dirty="0"/>
              <a:t> </a:t>
            </a:r>
            <a:r>
              <a:rPr lang="en-US" baseline="0" dirty="0" err="1"/>
              <a:t>untuk</a:t>
            </a:r>
            <a:r>
              <a:rPr lang="en-US" baseline="0" dirty="0"/>
              <a:t> </a:t>
            </a:r>
            <a:r>
              <a:rPr lang="en-US" baseline="0" dirty="0" err="1"/>
              <a:t>menggambar</a:t>
            </a:r>
            <a:r>
              <a:rPr lang="en-US" baseline="0" dirty="0"/>
              <a:t> </a:t>
            </a:r>
            <a:r>
              <a:rPr lang="en-US" baseline="0" dirty="0" err="1"/>
              <a:t>pada</a:t>
            </a:r>
            <a:r>
              <a:rPr lang="en-US" baseline="0" dirty="0"/>
              <a:t> canvas.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a:t>Semua</a:t>
            </a:r>
            <a:r>
              <a:rPr lang="en-US" baseline="0" dirty="0"/>
              <a:t> yang </a:t>
            </a:r>
            <a:r>
              <a:rPr lang="en-US" baseline="0" dirty="0" err="1"/>
              <a:t>dilihat</a:t>
            </a:r>
            <a:r>
              <a:rPr lang="en-US" baseline="0" dirty="0"/>
              <a:t> </a:t>
            </a:r>
            <a:r>
              <a:rPr lang="en-US" baseline="0" dirty="0" err="1"/>
              <a:t>pada</a:t>
            </a:r>
            <a:r>
              <a:rPr lang="en-US" baseline="0" dirty="0"/>
              <a:t> </a:t>
            </a:r>
            <a:r>
              <a:rPr lang="en-US" baseline="0" dirty="0" err="1"/>
              <a:t>figur</a:t>
            </a:r>
            <a:r>
              <a:rPr lang="en-US" baseline="0" dirty="0"/>
              <a:t> </a:t>
            </a:r>
            <a:r>
              <a:rPr lang="en-US" baseline="0" dirty="0" err="1"/>
              <a:t>Matplotlib</a:t>
            </a:r>
            <a:r>
              <a:rPr lang="en-US" baseline="0" dirty="0"/>
              <a:t> </a:t>
            </a:r>
            <a:r>
              <a:rPr lang="en-US" baseline="0" dirty="0" err="1"/>
              <a:t>adalah</a:t>
            </a:r>
            <a:r>
              <a:rPr lang="en-US" baseline="0" dirty="0"/>
              <a:t> Artist instance.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a:t>Judul</a:t>
            </a:r>
            <a:r>
              <a:rPr lang="en-US" baseline="0" dirty="0"/>
              <a:t> (title), </a:t>
            </a:r>
            <a:r>
              <a:rPr lang="en-US" baseline="0" dirty="0" err="1"/>
              <a:t>garis</a:t>
            </a:r>
            <a:r>
              <a:rPr lang="en-US" baseline="0" dirty="0"/>
              <a:t> (lines), label </a:t>
            </a:r>
            <a:r>
              <a:rPr lang="en-US" baseline="0" dirty="0" err="1"/>
              <a:t>centang</a:t>
            </a:r>
            <a:r>
              <a:rPr lang="en-US" baseline="0" dirty="0"/>
              <a:t> (tick tables), </a:t>
            </a:r>
            <a:r>
              <a:rPr lang="en-US" baseline="0" dirty="0" err="1"/>
              <a:t>gambar</a:t>
            </a:r>
            <a:r>
              <a:rPr lang="en-US" baseline="0" dirty="0"/>
              <a:t> (image), </a:t>
            </a:r>
            <a:r>
              <a:rPr lang="en-US" baseline="0" dirty="0" err="1"/>
              <a:t>dan</a:t>
            </a:r>
            <a:r>
              <a:rPr lang="en-US" baseline="0" dirty="0"/>
              <a:t> </a:t>
            </a:r>
            <a:r>
              <a:rPr lang="en-US" baseline="0" dirty="0" err="1"/>
              <a:t>sebagainya</a:t>
            </a:r>
            <a:r>
              <a:rPr lang="en-US" baseline="0" dirty="0"/>
              <a:t>, </a:t>
            </a:r>
            <a:r>
              <a:rPr lang="en-US" baseline="0" dirty="0" err="1"/>
              <a:t>sesuai</a:t>
            </a:r>
            <a:r>
              <a:rPr lang="en-US" baseline="0" dirty="0"/>
              <a:t> </a:t>
            </a:r>
            <a:r>
              <a:rPr lang="en-US" baseline="0" dirty="0" err="1"/>
              <a:t>dengan</a:t>
            </a:r>
            <a:r>
              <a:rPr lang="en-US" baseline="0" dirty="0"/>
              <a:t> Artist.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a:t>Ada</a:t>
            </a:r>
            <a:r>
              <a:rPr lang="en-US" baseline="0" dirty="0"/>
              <a:t> </a:t>
            </a:r>
            <a:r>
              <a:rPr lang="en-US" baseline="0" dirty="0" err="1"/>
              <a:t>dua</a:t>
            </a:r>
            <a:r>
              <a:rPr lang="en-US" baseline="0" dirty="0"/>
              <a:t> </a:t>
            </a:r>
            <a:r>
              <a:rPr lang="en-US" baseline="0" dirty="0" err="1"/>
              <a:t>tipe</a:t>
            </a:r>
            <a:r>
              <a:rPr lang="en-US" baseline="0" dirty="0"/>
              <a:t> </a:t>
            </a:r>
            <a:r>
              <a:rPr lang="en-US" baseline="0" dirty="0" err="1"/>
              <a:t>dari</a:t>
            </a:r>
            <a:r>
              <a:rPr lang="en-US" baseline="0" dirty="0"/>
              <a:t> Artist objects, </a:t>
            </a:r>
            <a:r>
              <a:rPr lang="en-US" baseline="0" dirty="0" err="1"/>
              <a:t>yaitu</a:t>
            </a:r>
            <a:r>
              <a:rPr lang="en-US" baseline="0" dirty="0"/>
              <a: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err="1"/>
              <a:t>Tipe</a:t>
            </a:r>
            <a:r>
              <a:rPr lang="en-US" baseline="0" dirty="0"/>
              <a:t> </a:t>
            </a:r>
            <a:r>
              <a:rPr lang="en-US" baseline="0" dirty="0" err="1"/>
              <a:t>pertama</a:t>
            </a:r>
            <a:r>
              <a:rPr lang="en-US" baseline="0" dirty="0"/>
              <a:t> </a:t>
            </a:r>
            <a:r>
              <a:rPr lang="en-US" baseline="0" dirty="0" err="1"/>
              <a:t>adalah</a:t>
            </a:r>
            <a:r>
              <a:rPr lang="en-US" baseline="0" dirty="0"/>
              <a:t> </a:t>
            </a:r>
            <a:r>
              <a:rPr lang="en-US" baseline="0" dirty="0" err="1"/>
              <a:t>tipe</a:t>
            </a:r>
            <a:r>
              <a:rPr lang="en-US" baseline="0" dirty="0"/>
              <a:t> </a:t>
            </a:r>
            <a:r>
              <a:rPr lang="en-US" baseline="0" dirty="0" err="1"/>
              <a:t>primitif</a:t>
            </a:r>
            <a:endParaRPr lang="en-US" baseline="0" dirty="0"/>
          </a:p>
          <a:p>
            <a:pPr marL="228600" marR="0" indent="-228600" algn="l" defTabSz="914400" rtl="0" eaLnBrk="1" fontAlgn="auto" latinLnBrk="0" hangingPunct="1">
              <a:lnSpc>
                <a:spcPct val="100000"/>
              </a:lnSpc>
              <a:spcBef>
                <a:spcPts val="0"/>
              </a:spcBef>
              <a:spcAft>
                <a:spcPts val="0"/>
              </a:spcAft>
              <a:buClrTx/>
              <a:buSzTx/>
              <a:buFontTx/>
              <a:buNone/>
              <a:tabLst/>
              <a:defRPr/>
            </a:pPr>
            <a:r>
              <a:rPr lang="en-US" baseline="0" dirty="0"/>
              <a:t>	</a:t>
            </a:r>
            <a:r>
              <a:rPr lang="en-US" baseline="0" dirty="0" err="1"/>
              <a:t>seperti</a:t>
            </a:r>
            <a:r>
              <a:rPr lang="en-US" baseline="0" dirty="0"/>
              <a:t> </a:t>
            </a:r>
            <a:r>
              <a:rPr lang="en-US" baseline="0" dirty="0" err="1"/>
              <a:t>garis</a:t>
            </a:r>
            <a:r>
              <a:rPr lang="en-US" baseline="0" dirty="0"/>
              <a:t>, </a:t>
            </a:r>
            <a:r>
              <a:rPr lang="en-US" baseline="0" dirty="0" err="1"/>
              <a:t>persegi</a:t>
            </a:r>
            <a:r>
              <a:rPr lang="en-US" baseline="0" dirty="0"/>
              <a:t> </a:t>
            </a:r>
            <a:r>
              <a:rPr lang="en-US" baseline="0" dirty="0" err="1"/>
              <a:t>panjang</a:t>
            </a:r>
            <a:r>
              <a:rPr lang="en-US" baseline="0" dirty="0"/>
              <a:t>, </a:t>
            </a:r>
            <a:r>
              <a:rPr lang="en-US" baseline="0" dirty="0" err="1"/>
              <a:t>lingkaran</a:t>
            </a:r>
            <a:r>
              <a:rPr lang="en-US" baseline="0" dirty="0"/>
              <a:t>, </a:t>
            </a:r>
            <a:r>
              <a:rPr lang="en-US" baseline="0" dirty="0" err="1"/>
              <a:t>atau</a:t>
            </a:r>
            <a:r>
              <a:rPr lang="en-US" baseline="0" dirty="0"/>
              <a:t> </a:t>
            </a:r>
            <a:r>
              <a:rPr lang="en-US" baseline="0" dirty="0" err="1"/>
              <a:t>teks</a:t>
            </a:r>
            <a:r>
              <a:rPr lang="en-US" baseline="0" dirty="0"/>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2"/>
              <a:tabLst/>
              <a:defRPr/>
            </a:pPr>
            <a:r>
              <a:rPr lang="en-US" baseline="0" dirty="0" err="1"/>
              <a:t>Tipe</a:t>
            </a:r>
            <a:r>
              <a:rPr lang="en-US" baseline="0" dirty="0"/>
              <a:t> </a:t>
            </a:r>
            <a:r>
              <a:rPr lang="en-US" baseline="0" dirty="0" err="1"/>
              <a:t>kedua</a:t>
            </a:r>
            <a:r>
              <a:rPr lang="en-US" baseline="0" dirty="0"/>
              <a:t> </a:t>
            </a:r>
            <a:r>
              <a:rPr lang="en-US" baseline="0" dirty="0" err="1"/>
              <a:t>adalah</a:t>
            </a:r>
            <a:r>
              <a:rPr lang="en-US" baseline="0" dirty="0"/>
              <a:t> </a:t>
            </a:r>
            <a:r>
              <a:rPr lang="en-US" baseline="0" dirty="0" err="1"/>
              <a:t>tipe</a:t>
            </a:r>
            <a:r>
              <a:rPr lang="en-US" baseline="0" dirty="0"/>
              <a:t> </a:t>
            </a:r>
            <a:r>
              <a:rPr lang="en-US" baseline="0" dirty="0" err="1"/>
              <a:t>komposit</a:t>
            </a:r>
            <a:r>
              <a:rPr lang="en-US" baseline="0" dirty="0"/>
              <a:t>, </a:t>
            </a:r>
            <a:r>
              <a:rPr lang="en-US" baseline="0" dirty="0" err="1"/>
              <a:t>seperti</a:t>
            </a:r>
            <a:r>
              <a:rPr lang="en-US" baseline="0" dirty="0"/>
              <a:t> </a:t>
            </a:r>
            <a:r>
              <a:rPr lang="en-US" baseline="0" dirty="0" err="1"/>
              <a:t>gambar</a:t>
            </a:r>
            <a:r>
              <a:rPr lang="en-US" baseline="0" dirty="0"/>
              <a:t> </a:t>
            </a:r>
            <a:r>
              <a:rPr lang="en-US" baseline="0" dirty="0" err="1"/>
              <a:t>atau</a:t>
            </a:r>
            <a:r>
              <a:rPr lang="en-US" baseline="0" dirty="0"/>
              <a:t> </a:t>
            </a:r>
            <a:r>
              <a:rPr lang="en-US" baseline="0" dirty="0" err="1"/>
              <a:t>sumbu</a:t>
            </a:r>
            <a:r>
              <a:rPr lang="en-US" baseline="0" dirty="0"/>
              <a:t>.</a:t>
            </a:r>
          </a:p>
          <a:p>
            <a:pPr marL="228600" marR="0" indent="-228600" algn="l" defTabSz="914400" rtl="0" eaLnBrk="1" fontAlgn="auto" latinLnBrk="0" hangingPunct="1">
              <a:lnSpc>
                <a:spcPct val="100000"/>
              </a:lnSpc>
              <a:spcBef>
                <a:spcPts val="0"/>
              </a:spcBef>
              <a:spcAft>
                <a:spcPts val="0"/>
              </a:spcAft>
              <a:buClrTx/>
              <a:buSzTx/>
              <a:buFont typeface="+mj-lt"/>
              <a:buNone/>
              <a:tabLst/>
              <a:defRPr/>
            </a:pPr>
            <a:endParaRPr lang="en-US" baseline="0" dirty="0"/>
          </a:p>
          <a:p>
            <a:pPr marL="0" marR="0" indent="-228600" algn="l" defTabSz="914400" rtl="0" eaLnBrk="1" fontAlgn="auto" latinLnBrk="0" hangingPunct="1">
              <a:lnSpc>
                <a:spcPct val="100000"/>
              </a:lnSpc>
              <a:spcBef>
                <a:spcPts val="0"/>
              </a:spcBef>
              <a:spcAft>
                <a:spcPts val="0"/>
              </a:spcAft>
              <a:buClrTx/>
              <a:buSzTx/>
              <a:buFont typeface="+mj-lt"/>
              <a:buNone/>
              <a:tabLst/>
              <a:defRPr/>
            </a:pPr>
            <a:r>
              <a:rPr lang="en-US" baseline="0" dirty="0" err="1"/>
              <a:t>Objek</a:t>
            </a:r>
            <a:r>
              <a:rPr lang="en-US" baseline="0" dirty="0"/>
              <a:t> </a:t>
            </a:r>
            <a:r>
              <a:rPr lang="en-US" baseline="0" dirty="0" err="1"/>
              <a:t>Matplotlib</a:t>
            </a:r>
            <a:r>
              <a:rPr lang="en-US" baseline="0" dirty="0"/>
              <a:t> </a:t>
            </a:r>
            <a:r>
              <a:rPr lang="en-US" baseline="0" dirty="0" err="1"/>
              <a:t>pada</a:t>
            </a:r>
            <a:r>
              <a:rPr lang="en-US" baseline="0" dirty="0"/>
              <a:t> </a:t>
            </a:r>
            <a:r>
              <a:rPr lang="en-US" baseline="0" dirty="0" err="1"/>
              <a:t>tingkat</a:t>
            </a:r>
            <a:r>
              <a:rPr lang="en-US" baseline="0" dirty="0"/>
              <a:t> </a:t>
            </a:r>
            <a:r>
              <a:rPr lang="en-US" baseline="0" dirty="0" err="1"/>
              <a:t>atas</a:t>
            </a:r>
            <a:r>
              <a:rPr lang="en-US" baseline="0" dirty="0"/>
              <a:t> yang </a:t>
            </a:r>
            <a:r>
              <a:rPr lang="en-US" baseline="0" dirty="0" err="1"/>
              <a:t>berisi</a:t>
            </a:r>
            <a:r>
              <a:rPr lang="en-US" baseline="0" dirty="0"/>
              <a:t> </a:t>
            </a:r>
            <a:r>
              <a:rPr lang="en-US" baseline="0" dirty="0" err="1"/>
              <a:t>dan</a:t>
            </a:r>
            <a:r>
              <a:rPr lang="en-US" baseline="0" dirty="0"/>
              <a:t> </a:t>
            </a:r>
            <a:r>
              <a:rPr lang="en-US" baseline="0" dirty="0" err="1"/>
              <a:t>mengelola</a:t>
            </a:r>
            <a:r>
              <a:rPr lang="en-US" baseline="0" dirty="0"/>
              <a:t> </a:t>
            </a:r>
            <a:r>
              <a:rPr lang="en-US" baseline="0" dirty="0" err="1"/>
              <a:t>semua</a:t>
            </a:r>
            <a:r>
              <a:rPr lang="en-US" baseline="0" dirty="0"/>
              <a:t> </a:t>
            </a:r>
            <a:r>
              <a:rPr lang="en-US" baseline="0" dirty="0" err="1"/>
              <a:t>elemen</a:t>
            </a:r>
            <a:r>
              <a:rPr lang="en-US" baseline="0" dirty="0"/>
              <a:t> </a:t>
            </a:r>
            <a:r>
              <a:rPr lang="en-US" baseline="0" dirty="0" err="1"/>
              <a:t>dalam</a:t>
            </a:r>
            <a:r>
              <a:rPr lang="en-US" baseline="0" dirty="0"/>
              <a:t> </a:t>
            </a:r>
            <a:r>
              <a:rPr lang="en-US" baseline="0" dirty="0" err="1"/>
              <a:t>grafik</a:t>
            </a:r>
            <a:r>
              <a:rPr lang="en-US" baseline="0" dirty="0"/>
              <a:t> yang </a:t>
            </a:r>
            <a:r>
              <a:rPr lang="en-US" baseline="0" dirty="0" err="1"/>
              <a:t>diberikan</a:t>
            </a:r>
            <a:r>
              <a:rPr lang="en-US" baseline="0" dirty="0"/>
              <a:t> </a:t>
            </a:r>
            <a:r>
              <a:rPr lang="en-US" baseline="0" dirty="0" err="1"/>
              <a:t>adalah</a:t>
            </a:r>
            <a:r>
              <a:rPr lang="en-US" baseline="0" dirty="0"/>
              <a:t> figure Artist, </a:t>
            </a:r>
            <a:r>
              <a:rPr lang="en-US" baseline="0" dirty="0" err="1"/>
              <a:t>dan</a:t>
            </a:r>
            <a:r>
              <a:rPr lang="en-US" baseline="0" dirty="0"/>
              <a:t> composite artist paling </a:t>
            </a:r>
            <a:r>
              <a:rPr lang="en-US" baseline="0" dirty="0" err="1"/>
              <a:t>penting</a:t>
            </a:r>
            <a:r>
              <a:rPr lang="en-US" baseline="0" dirty="0"/>
              <a:t> </a:t>
            </a:r>
            <a:r>
              <a:rPr lang="en-US" baseline="0" dirty="0" err="1"/>
              <a:t>adalah</a:t>
            </a:r>
            <a:r>
              <a:rPr lang="en-US" baseline="0" dirty="0"/>
              <a:t> </a:t>
            </a:r>
            <a:r>
              <a:rPr lang="en-US" baseline="0" dirty="0" err="1"/>
              <a:t>sumbu</a:t>
            </a:r>
            <a:r>
              <a:rPr lang="en-US" baseline="0" dirty="0"/>
              <a:t> </a:t>
            </a:r>
            <a:r>
              <a:rPr lang="en-US" baseline="0" dirty="0" err="1"/>
              <a:t>karena</a:t>
            </a:r>
            <a:r>
              <a:rPr lang="en-US" baseline="0" dirty="0"/>
              <a:t> </a:t>
            </a:r>
            <a:r>
              <a:rPr lang="en-US" baseline="0" dirty="0" err="1"/>
              <a:t>di</a:t>
            </a:r>
            <a:r>
              <a:rPr lang="en-US" baseline="0" dirty="0"/>
              <a:t> </a:t>
            </a:r>
            <a:r>
              <a:rPr lang="en-US" baseline="0" dirty="0" err="1"/>
              <a:t>sinilah</a:t>
            </a:r>
            <a:r>
              <a:rPr lang="en-US" baseline="0" dirty="0"/>
              <a:t> </a:t>
            </a:r>
            <a:r>
              <a:rPr lang="en-US" baseline="0" dirty="0" err="1"/>
              <a:t>sebagian</a:t>
            </a:r>
            <a:r>
              <a:rPr lang="en-US" baseline="0" dirty="0"/>
              <a:t> </a:t>
            </a:r>
            <a:r>
              <a:rPr lang="en-US" baseline="0" dirty="0" err="1"/>
              <a:t>besar</a:t>
            </a:r>
            <a:r>
              <a:rPr lang="en-US" baseline="0" dirty="0"/>
              <a:t> </a:t>
            </a:r>
            <a:r>
              <a:rPr lang="en-US" baseline="0" dirty="0" err="1"/>
              <a:t>metode</a:t>
            </a:r>
            <a:r>
              <a:rPr lang="en-US" baseline="0" dirty="0"/>
              <a:t> </a:t>
            </a:r>
            <a:r>
              <a:rPr lang="en-US" baseline="0" dirty="0" err="1"/>
              <a:t>merencanakan</a:t>
            </a:r>
            <a:r>
              <a:rPr lang="en-US" baseline="0" dirty="0"/>
              <a:t> API </a:t>
            </a:r>
            <a:r>
              <a:rPr lang="en-US" baseline="0" dirty="0" err="1"/>
              <a:t>Matplotlib</a:t>
            </a:r>
            <a:r>
              <a:rPr lang="en-US" baseline="0" dirty="0"/>
              <a:t> </a:t>
            </a:r>
            <a:r>
              <a:rPr lang="en-US" baseline="0" dirty="0" err="1"/>
              <a:t>didefinisikan</a:t>
            </a:r>
            <a:r>
              <a:rPr lang="en-US" baseline="0" dirty="0"/>
              <a:t>, </a:t>
            </a:r>
            <a:r>
              <a:rPr lang="en-US" baseline="0" dirty="0" err="1"/>
              <a:t>termasuk</a:t>
            </a:r>
            <a:r>
              <a:rPr lang="en-US" baseline="0" dirty="0"/>
              <a:t> </a:t>
            </a:r>
            <a:r>
              <a:rPr lang="en-US" baseline="0" dirty="0" err="1"/>
              <a:t>metode</a:t>
            </a:r>
            <a:r>
              <a:rPr lang="en-US" baseline="0" dirty="0"/>
              <a:t> </a:t>
            </a:r>
            <a:r>
              <a:rPr lang="en-US" baseline="0" dirty="0" err="1"/>
              <a:t>untuk</a:t>
            </a:r>
            <a:r>
              <a:rPr lang="en-US" baseline="0" dirty="0"/>
              <a:t> </a:t>
            </a:r>
            <a:r>
              <a:rPr lang="en-US" baseline="0" dirty="0" err="1"/>
              <a:t>membuat</a:t>
            </a:r>
            <a:r>
              <a:rPr lang="en-US" baseline="0" dirty="0"/>
              <a:t> </a:t>
            </a:r>
            <a:r>
              <a:rPr lang="en-US" baseline="0" dirty="0" err="1"/>
              <a:t>dan</a:t>
            </a:r>
            <a:r>
              <a:rPr lang="en-US" baseline="0" dirty="0"/>
              <a:t> </a:t>
            </a:r>
            <a:r>
              <a:rPr lang="en-US" baseline="0" dirty="0" err="1"/>
              <a:t>memanipulasi</a:t>
            </a:r>
            <a:r>
              <a:rPr lang="en-US" baseline="0" dirty="0"/>
              <a:t> </a:t>
            </a:r>
            <a:r>
              <a:rPr lang="en-US" baseline="0" dirty="0" err="1"/>
              <a:t>tanda</a:t>
            </a:r>
            <a:r>
              <a:rPr lang="en-US" baseline="0" dirty="0"/>
              <a:t>, </a:t>
            </a:r>
            <a:r>
              <a:rPr lang="en-US" baseline="0" dirty="0" err="1"/>
              <a:t>garis</a:t>
            </a:r>
            <a:r>
              <a:rPr lang="en-US" baseline="0" dirty="0"/>
              <a:t> </a:t>
            </a:r>
            <a:r>
              <a:rPr lang="en-US" baseline="0" dirty="0" err="1"/>
              <a:t>sumbu</a:t>
            </a:r>
            <a:r>
              <a:rPr lang="en-US" baseline="0" dirty="0"/>
              <a:t>, </a:t>
            </a:r>
            <a:r>
              <a:rPr lang="en-US" baseline="0" dirty="0" err="1"/>
              <a:t>kisi</a:t>
            </a:r>
            <a:r>
              <a:rPr lang="en-US" baseline="0" dirty="0"/>
              <a:t> </a:t>
            </a:r>
            <a:r>
              <a:rPr lang="en-US" baseline="0" dirty="0" err="1"/>
              <a:t>atau</a:t>
            </a:r>
            <a:r>
              <a:rPr lang="en-US" baseline="0" dirty="0"/>
              <a:t> </a:t>
            </a:r>
            <a:r>
              <a:rPr lang="en-US" baseline="0" dirty="0" err="1"/>
              <a:t>latar</a:t>
            </a:r>
            <a:r>
              <a:rPr lang="en-US" baseline="0" dirty="0"/>
              <a:t> </a:t>
            </a:r>
            <a:r>
              <a:rPr lang="en-US" baseline="0" dirty="0" err="1"/>
              <a:t>belakang</a:t>
            </a:r>
            <a:r>
              <a:rPr lang="en-US" baseline="0" dirty="0"/>
              <a:t> plot.</a:t>
            </a:r>
          </a:p>
          <a:p>
            <a:pPr marL="0" marR="0" indent="-228600" algn="l" defTabSz="914400" rtl="0" eaLnBrk="1" fontAlgn="auto" latinLnBrk="0" hangingPunct="1">
              <a:lnSpc>
                <a:spcPct val="100000"/>
              </a:lnSpc>
              <a:spcBef>
                <a:spcPts val="0"/>
              </a:spcBef>
              <a:spcAft>
                <a:spcPts val="0"/>
              </a:spcAft>
              <a:buClrTx/>
              <a:buSzTx/>
              <a:buFont typeface="+mj-lt"/>
              <a:buNone/>
              <a:tabLst/>
              <a:defRPr/>
            </a:pPr>
            <a:endParaRPr lang="en-US" baseline="0" dirty="0"/>
          </a:p>
          <a:p>
            <a:pPr marL="0" marR="0" indent="-228600" algn="l" defTabSz="914400" rtl="0" eaLnBrk="1" fontAlgn="auto" latinLnBrk="0" hangingPunct="1">
              <a:lnSpc>
                <a:spcPct val="100000"/>
              </a:lnSpc>
              <a:spcBef>
                <a:spcPts val="0"/>
              </a:spcBef>
              <a:spcAft>
                <a:spcPts val="0"/>
              </a:spcAft>
              <a:buClrTx/>
              <a:buSzTx/>
              <a:buFont typeface="+mj-lt"/>
              <a:buNone/>
              <a:tabLst/>
              <a:defRPr/>
            </a:pPr>
            <a:r>
              <a:rPr lang="en-US" baseline="0" dirty="0" err="1"/>
              <a:t>Sekarang</a:t>
            </a:r>
            <a:r>
              <a:rPr lang="en-US" baseline="0" dirty="0"/>
              <a:t> </a:t>
            </a:r>
            <a:r>
              <a:rPr lang="en-US" baseline="0" dirty="0" err="1"/>
              <a:t>penting</a:t>
            </a:r>
            <a:r>
              <a:rPr lang="en-US" baseline="0" dirty="0"/>
              <a:t> </a:t>
            </a:r>
            <a:r>
              <a:rPr lang="en-US" baseline="0" dirty="0" err="1"/>
              <a:t>untuk</a:t>
            </a:r>
            <a:r>
              <a:rPr lang="en-US" baseline="0" dirty="0"/>
              <a:t> </a:t>
            </a:r>
            <a:r>
              <a:rPr lang="en-US" baseline="0" dirty="0" err="1"/>
              <a:t>dicatat</a:t>
            </a:r>
            <a:r>
              <a:rPr lang="en-US" baseline="0" dirty="0"/>
              <a:t> </a:t>
            </a:r>
            <a:r>
              <a:rPr lang="en-US" baseline="0" dirty="0" err="1"/>
              <a:t>bahwa</a:t>
            </a:r>
            <a:r>
              <a:rPr lang="en-US" baseline="0" dirty="0"/>
              <a:t> </a:t>
            </a:r>
            <a:r>
              <a:rPr lang="en-US" baseline="0" dirty="0" err="1"/>
              <a:t>setiap</a:t>
            </a:r>
            <a:r>
              <a:rPr lang="en-US" baseline="0" dirty="0"/>
              <a:t> composite artist </a:t>
            </a:r>
            <a:r>
              <a:rPr lang="en-US" baseline="0" dirty="0" err="1"/>
              <a:t>dapat</a:t>
            </a:r>
            <a:r>
              <a:rPr lang="en-US" baseline="0" dirty="0"/>
              <a:t> </a:t>
            </a:r>
            <a:r>
              <a:rPr lang="en-US" baseline="0" dirty="0" err="1"/>
              <a:t>berisi</a:t>
            </a:r>
            <a:r>
              <a:rPr lang="en-US" baseline="0" dirty="0"/>
              <a:t> composite artist lain </a:t>
            </a:r>
            <a:r>
              <a:rPr lang="en-US" baseline="0" dirty="0" err="1"/>
              <a:t>serta</a:t>
            </a:r>
            <a:r>
              <a:rPr lang="en-US" baseline="0" dirty="0"/>
              <a:t> primitive artist. </a:t>
            </a:r>
          </a:p>
          <a:p>
            <a:pPr marL="0" marR="0" indent="-228600" algn="l" defTabSz="914400" rtl="0" eaLnBrk="1" fontAlgn="auto" latinLnBrk="0" hangingPunct="1">
              <a:lnSpc>
                <a:spcPct val="100000"/>
              </a:lnSpc>
              <a:spcBef>
                <a:spcPts val="0"/>
              </a:spcBef>
              <a:spcAft>
                <a:spcPts val="0"/>
              </a:spcAft>
              <a:buClrTx/>
              <a:buSzTx/>
              <a:buFont typeface="+mj-lt"/>
              <a:buNone/>
              <a:tabLst/>
              <a:defRPr/>
            </a:pPr>
            <a:endParaRPr lang="en-US" baseline="0" dirty="0"/>
          </a:p>
          <a:p>
            <a:pPr marL="0" marR="0" indent="-228600" algn="l" defTabSz="914400" rtl="0" eaLnBrk="1" fontAlgn="auto" latinLnBrk="0" hangingPunct="1">
              <a:lnSpc>
                <a:spcPct val="100000"/>
              </a:lnSpc>
              <a:spcBef>
                <a:spcPts val="0"/>
              </a:spcBef>
              <a:spcAft>
                <a:spcPts val="0"/>
              </a:spcAft>
              <a:buClrTx/>
              <a:buSzTx/>
              <a:buFont typeface="+mj-lt"/>
              <a:buNone/>
              <a:tabLst/>
              <a:defRPr/>
            </a:pPr>
            <a:r>
              <a:rPr lang="en-US" baseline="0" dirty="0" err="1"/>
              <a:t>Misalkan</a:t>
            </a:r>
            <a:r>
              <a:rPr lang="en-US" baseline="0" dirty="0"/>
              <a:t> figure artist </a:t>
            </a:r>
            <a:r>
              <a:rPr lang="en-US" baseline="0" dirty="0" err="1"/>
              <a:t>akan</a:t>
            </a:r>
            <a:r>
              <a:rPr lang="en-US" baseline="0" dirty="0"/>
              <a:t> </a:t>
            </a:r>
            <a:r>
              <a:rPr lang="en-US" baseline="0" dirty="0" err="1"/>
              <a:t>berisi</a:t>
            </a:r>
            <a:r>
              <a:rPr lang="en-US" baseline="0" dirty="0"/>
              <a:t> </a:t>
            </a:r>
            <a:r>
              <a:rPr lang="en-US" baseline="0" dirty="0" err="1"/>
              <a:t>sumbu</a:t>
            </a:r>
            <a:r>
              <a:rPr lang="en-US" baseline="0" dirty="0"/>
              <a:t>/axis artist </a:t>
            </a:r>
            <a:r>
              <a:rPr lang="en-US" baseline="0" dirty="0" err="1"/>
              <a:t>serta</a:t>
            </a:r>
            <a:r>
              <a:rPr lang="en-US" baseline="0" dirty="0"/>
              <a:t> </a:t>
            </a:r>
            <a:r>
              <a:rPr lang="en-US" baseline="0" dirty="0" err="1"/>
              <a:t>persegi</a:t>
            </a:r>
            <a:r>
              <a:rPr lang="en-US" baseline="0" dirty="0"/>
              <a:t> </a:t>
            </a:r>
            <a:r>
              <a:rPr lang="en-US" baseline="0" dirty="0" err="1"/>
              <a:t>panjang</a:t>
            </a:r>
            <a:r>
              <a:rPr lang="en-US" baseline="0" dirty="0"/>
              <a:t> </a:t>
            </a:r>
            <a:r>
              <a:rPr lang="en-US" baseline="0" dirty="0" err="1"/>
              <a:t>atau</a:t>
            </a:r>
            <a:r>
              <a:rPr lang="en-US" baseline="0" dirty="0"/>
              <a:t> </a:t>
            </a:r>
            <a:r>
              <a:rPr lang="en-US" baseline="0" dirty="0" err="1"/>
              <a:t>teks</a:t>
            </a:r>
            <a:r>
              <a:rPr lang="en-US" baseline="0" dirty="0"/>
              <a:t> artist. </a:t>
            </a:r>
          </a:p>
          <a:p>
            <a:pPr marL="0" marR="0" indent="-228600" algn="l" defTabSz="914400" rtl="0" eaLnBrk="1" fontAlgn="auto" latinLnBrk="0" hangingPunct="1">
              <a:lnSpc>
                <a:spcPct val="100000"/>
              </a:lnSpc>
              <a:spcBef>
                <a:spcPts val="0"/>
              </a:spcBef>
              <a:spcAft>
                <a:spcPts val="0"/>
              </a:spcAft>
              <a:buClrTx/>
              <a:buSzTx/>
              <a:buFont typeface="+mj-lt"/>
              <a:buNone/>
              <a:tabLst/>
              <a:defRPr/>
            </a:pPr>
            <a:r>
              <a:rPr lang="en-US" baseline="0" dirty="0"/>
              <a:t>Artist layer </a:t>
            </a:r>
            <a:r>
              <a:rPr lang="en-US" baseline="0" dirty="0" err="1"/>
              <a:t>untuk</a:t>
            </a:r>
            <a:r>
              <a:rPr lang="en-US" baseline="0" dirty="0"/>
              <a:t> </a:t>
            </a:r>
            <a:r>
              <a:rPr lang="en-US" baseline="0" dirty="0" err="1"/>
              <a:t>digunakan</a:t>
            </a:r>
            <a:r>
              <a:rPr lang="en-US" baseline="0" dirty="0"/>
              <a:t> </a:t>
            </a:r>
            <a:r>
              <a:rPr lang="en-US" baseline="0" dirty="0" err="1"/>
              <a:t>dan</a:t>
            </a:r>
            <a:r>
              <a:rPr lang="en-US" baseline="0" dirty="0"/>
              <a:t> </a:t>
            </a:r>
            <a:r>
              <a:rPr lang="en-US" baseline="0" dirty="0" err="1"/>
              <a:t>lihat</a:t>
            </a:r>
            <a:r>
              <a:rPr lang="en-US" baseline="0" dirty="0"/>
              <a:t> </a:t>
            </a:r>
            <a:r>
              <a:rPr lang="en-US" baseline="0" dirty="0" err="1"/>
              <a:t>bagaimana</a:t>
            </a:r>
            <a:r>
              <a:rPr lang="en-US" baseline="0" dirty="0"/>
              <a:t> </a:t>
            </a:r>
            <a:r>
              <a:rPr lang="en-US" baseline="0" dirty="0" err="1"/>
              <a:t>grafik</a:t>
            </a:r>
            <a:r>
              <a:rPr lang="en-US" baseline="0" dirty="0"/>
              <a:t> </a:t>
            </a:r>
            <a:r>
              <a:rPr lang="en-US" baseline="0" dirty="0" err="1"/>
              <a:t>dihasilkan</a:t>
            </a:r>
            <a:r>
              <a:rPr lang="en-US" baseline="0" dirty="0"/>
              <a:t>.</a:t>
            </a:r>
          </a:p>
          <a:p>
            <a:pPr marL="0" marR="0" indent="-228600" algn="l" defTabSz="914400" rtl="0" eaLnBrk="1" fontAlgn="auto" latinLnBrk="0" hangingPunct="1">
              <a:lnSpc>
                <a:spcPct val="100000"/>
              </a:lnSpc>
              <a:spcBef>
                <a:spcPts val="0"/>
              </a:spcBef>
              <a:spcAft>
                <a:spcPts val="0"/>
              </a:spcAft>
              <a:buClrTx/>
              <a:buSzTx/>
              <a:buFont typeface="+mj-lt"/>
              <a:buNone/>
              <a:tabLst/>
              <a:defRPr/>
            </a:pPr>
            <a:endParaRPr lang="en-US" baseline="0" dirty="0"/>
          </a:p>
          <a:p>
            <a:pPr marL="0" marR="0" indent="-228600" algn="l" defTabSz="914400" rtl="0" eaLnBrk="1" fontAlgn="auto" latinLnBrk="0" hangingPunct="1">
              <a:lnSpc>
                <a:spcPct val="100000"/>
              </a:lnSpc>
              <a:spcBef>
                <a:spcPts val="0"/>
              </a:spcBef>
              <a:spcAft>
                <a:spcPts val="0"/>
              </a:spcAft>
              <a:buClrTx/>
              <a:buSzTx/>
              <a:buFont typeface="+mj-lt"/>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a:t>Versi</a:t>
            </a:r>
            <a:r>
              <a:rPr lang="en-US" baseline="0" dirty="0"/>
              <a:t> </a:t>
            </a:r>
            <a:r>
              <a:rPr lang="en-US" baseline="0" dirty="0" err="1"/>
              <a:t>Bahasa</a:t>
            </a:r>
            <a:r>
              <a:rPr lang="en-US" baseline="0" dirty="0"/>
              <a:t> </a:t>
            </a:r>
            <a:r>
              <a:rPr lang="en-US" baseline="0" dirty="0" err="1"/>
              <a:t>Inggris</a:t>
            </a:r>
            <a:r>
              <a:rPr lang="en-US" baseline="0" dirty="0"/>
              <a:t>:</a:t>
            </a:r>
          </a:p>
          <a:p>
            <a:pPr marL="457200" indent="-457200">
              <a:buFont typeface="Arial" pitchFamily="34" charset="0"/>
              <a:buChar char="•"/>
            </a:pPr>
            <a:r>
              <a:rPr lang="en-US" dirty="0"/>
              <a:t>Comprised of one main object – </a:t>
            </a:r>
            <a:r>
              <a:rPr lang="en-US" b="1" dirty="0"/>
              <a:t>Artist</a:t>
            </a:r>
            <a:r>
              <a:rPr lang="en-US" dirty="0"/>
              <a:t>:</a:t>
            </a:r>
          </a:p>
          <a:p>
            <a:pPr marL="457200" indent="-457200">
              <a:buNone/>
            </a:pPr>
            <a:r>
              <a:rPr lang="en-US" dirty="0"/>
              <a:t>	Knows how to use the Renderer to draw on the canvas  </a:t>
            </a:r>
          </a:p>
          <a:p>
            <a:pPr marL="457200" indent="-457200">
              <a:buFont typeface="Arial" pitchFamily="34" charset="0"/>
              <a:buChar char="•"/>
            </a:pPr>
            <a:r>
              <a:rPr lang="en-US" dirty="0"/>
              <a:t>Title, lines, tick tables, and images, all correspond to individual </a:t>
            </a:r>
            <a:r>
              <a:rPr lang="en-US" b="1" dirty="0"/>
              <a:t>Artist </a:t>
            </a:r>
            <a:r>
              <a:rPr lang="en-US" dirty="0"/>
              <a:t>instances.</a:t>
            </a:r>
          </a:p>
          <a:p>
            <a:pPr marL="457200" indent="-457200">
              <a:buFont typeface="Arial" pitchFamily="34" charset="0"/>
              <a:buChar char="•"/>
            </a:pPr>
            <a:r>
              <a:rPr lang="en-US" dirty="0"/>
              <a:t>Two types of </a:t>
            </a:r>
            <a:r>
              <a:rPr lang="en-US" b="1" dirty="0"/>
              <a:t>Artist</a:t>
            </a:r>
            <a:r>
              <a:rPr lang="en-US" dirty="0"/>
              <a:t> objects:</a:t>
            </a:r>
          </a:p>
          <a:p>
            <a:pPr marL="457200" indent="-457200">
              <a:buNone/>
            </a:pPr>
            <a:r>
              <a:rPr lang="en-US" dirty="0"/>
              <a:t>	- Primitive: line2D, rectangle, circle, and text.</a:t>
            </a:r>
          </a:p>
          <a:p>
            <a:pPr marL="457200" indent="-457200">
              <a:buNone/>
            </a:pPr>
            <a:r>
              <a:rPr lang="en-US" dirty="0"/>
              <a:t>	- Composite: Axis, tick, axes, and figure</a:t>
            </a:r>
          </a:p>
          <a:p>
            <a:pPr marL="457200" indent="-457200">
              <a:buFont typeface="Arial" pitchFamily="34" charset="0"/>
              <a:buChar char="•"/>
            </a:pPr>
            <a:r>
              <a:rPr lang="en-US" dirty="0"/>
              <a:t>Each composite artist may contain other composite artists as well as primitive artists.</a:t>
            </a:r>
          </a:p>
        </p:txBody>
      </p:sp>
      <p:sp>
        <p:nvSpPr>
          <p:cNvPr id="4" name="Slide Number Placeholder 3"/>
          <p:cNvSpPr>
            <a:spLocks noGrp="1"/>
          </p:cNvSpPr>
          <p:nvPr>
            <p:ph type="sldNum" sz="quarter" idx="10"/>
          </p:nvPr>
        </p:nvSpPr>
        <p:spPr/>
        <p:txBody>
          <a:bodyPr/>
          <a:lstStyle/>
          <a:p>
            <a:fld id="{CF48818C-C5E6-444A-A9F7-917A97CA3904}" type="slidenum">
              <a:rPr lang="id-ID" smtClean="0"/>
              <a:pPr/>
              <a:t>23</a:t>
            </a:fld>
            <a:endParaRPr lang="id-ID"/>
          </a:p>
        </p:txBody>
      </p:sp>
    </p:spTree>
    <p:extLst>
      <p:ext uri="{BB962C8B-B14F-4D97-AF65-F5344CB8AC3E}">
        <p14:creationId xmlns:p14="http://schemas.microsoft.com/office/powerpoint/2010/main" val="2628680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Hal yang </a:t>
            </a:r>
            <a:r>
              <a:rPr lang="en-US" dirty="0" err="1"/>
              <a:t>perlu</a:t>
            </a:r>
            <a:r>
              <a:rPr lang="en-US" dirty="0"/>
              <a:t> </a:t>
            </a:r>
            <a:r>
              <a:rPr lang="en-US" dirty="0" err="1"/>
              <a:t>diingat</a:t>
            </a:r>
            <a:r>
              <a:rPr lang="en-US" baseline="0" dirty="0"/>
              <a:t> </a:t>
            </a:r>
            <a:r>
              <a:rPr lang="en-US" baseline="0" dirty="0" err="1"/>
              <a:t>pada</a:t>
            </a:r>
            <a:r>
              <a:rPr lang="en-US" baseline="0" dirty="0"/>
              <a:t> </a:t>
            </a:r>
            <a:r>
              <a:rPr lang="en-US" baseline="0" dirty="0" err="1"/>
              <a:t>saat</a:t>
            </a:r>
            <a:r>
              <a:rPr lang="en-US" baseline="0" dirty="0"/>
              <a:t> </a:t>
            </a:r>
            <a:r>
              <a:rPr lang="en-US" baseline="0" dirty="0" err="1"/>
              <a:t>membuat</a:t>
            </a:r>
            <a:r>
              <a:rPr lang="en-US" baseline="0" dirty="0"/>
              <a:t> </a:t>
            </a:r>
            <a:r>
              <a:rPr lang="en-US" baseline="0" dirty="0" err="1"/>
              <a:t>visualisasi</a:t>
            </a:r>
            <a:r>
              <a:rPr lang="en-US" baseline="0" dirty="0"/>
              <a:t> data, </a:t>
            </a:r>
            <a:r>
              <a:rPr lang="en-US" baseline="0" dirty="0" err="1"/>
              <a:t>adalah</a:t>
            </a:r>
            <a:r>
              <a:rPr lang="en-US" baseline="0" dirty="0"/>
              <a:t>:</a:t>
            </a:r>
          </a:p>
          <a:p>
            <a:pPr marL="457200" indent="-457200">
              <a:buFont typeface="+mj-lt"/>
              <a:buAutoNum type="arabicPeriod"/>
            </a:pPr>
            <a:r>
              <a:rPr lang="en-US" dirty="0" err="1"/>
              <a:t>Visualisasi</a:t>
            </a:r>
            <a:r>
              <a:rPr lang="en-US" dirty="0"/>
              <a:t> yang </a:t>
            </a:r>
            <a:r>
              <a:rPr lang="en-US" dirty="0" err="1"/>
              <a:t>sederhana</a:t>
            </a:r>
            <a:r>
              <a:rPr lang="en-US" dirty="0"/>
              <a:t> </a:t>
            </a:r>
            <a:r>
              <a:rPr lang="en-US" dirty="0" err="1"/>
              <a:t>lebih</a:t>
            </a:r>
            <a:r>
              <a:rPr lang="en-US" dirty="0"/>
              <a:t> </a:t>
            </a:r>
            <a:r>
              <a:rPr lang="en-US" dirty="0" err="1"/>
              <a:t>efektif</a:t>
            </a:r>
            <a:endParaRPr lang="en-US" dirty="0"/>
          </a:p>
          <a:p>
            <a:pPr marL="457200" indent="-457200">
              <a:buFont typeface="+mj-lt"/>
              <a:buAutoNum type="arabicPeriod"/>
            </a:pPr>
            <a:r>
              <a:rPr lang="en-US" dirty="0" err="1"/>
              <a:t>Visualisasi</a:t>
            </a:r>
            <a:r>
              <a:rPr lang="en-US" dirty="0"/>
              <a:t> yang </a:t>
            </a:r>
            <a:r>
              <a:rPr lang="en-US" dirty="0" err="1"/>
              <a:t>sederhana</a:t>
            </a:r>
            <a:r>
              <a:rPr lang="en-US" dirty="0"/>
              <a:t> </a:t>
            </a:r>
            <a:r>
              <a:rPr lang="en-US" dirty="0" err="1"/>
              <a:t>lebih</a:t>
            </a:r>
            <a:r>
              <a:rPr lang="en-US" dirty="0"/>
              <a:t> </a:t>
            </a:r>
            <a:r>
              <a:rPr lang="en-US" dirty="0" err="1"/>
              <a:t>menarik</a:t>
            </a:r>
            <a:endParaRPr lang="en-US" dirty="0"/>
          </a:p>
          <a:p>
            <a:pPr marL="457200" indent="-457200">
              <a:buFont typeface="+mj-lt"/>
              <a:buAutoNum type="arabicPeriod"/>
            </a:pPr>
            <a:r>
              <a:rPr lang="en-US" dirty="0" err="1"/>
              <a:t>Visualisasi</a:t>
            </a:r>
            <a:r>
              <a:rPr lang="en-US" dirty="0"/>
              <a:t> yang </a:t>
            </a:r>
            <a:r>
              <a:rPr lang="en-US" dirty="0" err="1"/>
              <a:t>sederhana</a:t>
            </a:r>
            <a:r>
              <a:rPr lang="en-US" dirty="0"/>
              <a:t> </a:t>
            </a:r>
            <a:r>
              <a:rPr lang="en-US" dirty="0" err="1"/>
              <a:t>lebih</a:t>
            </a:r>
            <a:r>
              <a:rPr lang="en-US" dirty="0"/>
              <a:t> </a:t>
            </a:r>
            <a:r>
              <a:rPr lang="en-US" dirty="0" err="1"/>
              <a:t>memiliki</a:t>
            </a:r>
            <a:r>
              <a:rPr lang="en-US" dirty="0"/>
              <a:t> </a:t>
            </a:r>
            <a:r>
              <a:rPr lang="en-US" dirty="0" err="1"/>
              <a:t>dampak</a:t>
            </a:r>
            <a:endParaRPr lang="en-US" baseline="0" dirty="0"/>
          </a:p>
          <a:p>
            <a:endParaRPr lang="en-US" baseline="0" dirty="0"/>
          </a:p>
          <a:p>
            <a:r>
              <a:rPr lang="en-US" baseline="0" dirty="0" err="1"/>
              <a:t>Dalam</a:t>
            </a:r>
            <a:r>
              <a:rPr lang="en-US" baseline="0" dirty="0"/>
              <a:t> </a:t>
            </a:r>
            <a:r>
              <a:rPr lang="en-US" baseline="0" dirty="0" err="1"/>
              <a:t>bahasa</a:t>
            </a:r>
            <a:r>
              <a:rPr lang="en-US" baseline="0" dirty="0"/>
              <a:t> </a:t>
            </a:r>
            <a:r>
              <a:rPr lang="en-US" baseline="0" dirty="0" err="1"/>
              <a:t>Inggris</a:t>
            </a:r>
            <a:r>
              <a:rPr lang="en-US" baseline="0" dirty="0"/>
              <a:t>:</a:t>
            </a:r>
          </a:p>
          <a:p>
            <a:pPr marL="457200" indent="-457200">
              <a:buFont typeface="+mj-lt"/>
              <a:buAutoNum type="arabicPeriod"/>
            </a:pPr>
            <a:r>
              <a:rPr lang="en-US" dirty="0"/>
              <a:t>Less is more effective</a:t>
            </a:r>
          </a:p>
          <a:p>
            <a:pPr marL="457200" indent="-457200">
              <a:buFont typeface="+mj-lt"/>
              <a:buAutoNum type="arabicPeriod"/>
            </a:pPr>
            <a:r>
              <a:rPr lang="en-US" dirty="0"/>
              <a:t>Less is more attractive</a:t>
            </a:r>
          </a:p>
          <a:p>
            <a:pPr marL="457200" indent="-457200">
              <a:buFont typeface="+mj-lt"/>
              <a:buAutoNum type="arabicPeriod"/>
            </a:pPr>
            <a:r>
              <a:rPr lang="en-US" dirty="0"/>
              <a:t>Less is more </a:t>
            </a:r>
            <a:r>
              <a:rPr lang="en-US" dirty="0" err="1"/>
              <a:t>impactive</a:t>
            </a:r>
            <a:endParaRPr lang="en-US" dirty="0"/>
          </a:p>
          <a:p>
            <a:endParaRPr lang="en-US" baseline="0" dirty="0"/>
          </a:p>
          <a:p>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5</a:t>
            </a:fld>
            <a:endParaRPr lang="id-ID"/>
          </a:p>
        </p:txBody>
      </p:sp>
    </p:spTree>
    <p:extLst>
      <p:ext uri="{BB962C8B-B14F-4D97-AF65-F5344CB8AC3E}">
        <p14:creationId xmlns:p14="http://schemas.microsoft.com/office/powerpoint/2010/main" val="18037818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err="1"/>
              <a:t>Menempatkan</a:t>
            </a:r>
            <a:r>
              <a:rPr lang="en-US" u="sng" dirty="0"/>
              <a:t> Artist layer </a:t>
            </a:r>
            <a:r>
              <a:rPr lang="en-US" u="sng" dirty="0" err="1"/>
              <a:t>untuk</a:t>
            </a:r>
            <a:r>
              <a:rPr lang="en-US" u="sng" dirty="0"/>
              <a:t> </a:t>
            </a:r>
            <a:r>
              <a:rPr lang="en-US" u="sng" dirty="0" err="1"/>
              <a:t>Digunakan</a:t>
            </a:r>
            <a:endParaRPr lang="en-US" u="sng" dirty="0"/>
          </a:p>
          <a:p>
            <a:r>
              <a:rPr lang="en-US" u="none" dirty="0" err="1"/>
              <a:t>Berikut</a:t>
            </a:r>
            <a:r>
              <a:rPr lang="en-US" u="none" dirty="0"/>
              <a:t> </a:t>
            </a:r>
            <a:r>
              <a:rPr lang="en-US" u="none" dirty="0" err="1"/>
              <a:t>adalah</a:t>
            </a:r>
            <a:r>
              <a:rPr lang="en-US" u="none" dirty="0"/>
              <a:t> </a:t>
            </a:r>
            <a:r>
              <a:rPr lang="en-US" u="none" dirty="0" err="1"/>
              <a:t>perintah</a:t>
            </a:r>
            <a:r>
              <a:rPr lang="en-US" u="none" dirty="0"/>
              <a:t> </a:t>
            </a:r>
            <a:r>
              <a:rPr lang="en-US" u="none" dirty="0" err="1"/>
              <a:t>pada</a:t>
            </a:r>
            <a:r>
              <a:rPr lang="en-US" u="none" dirty="0"/>
              <a:t> Python yang </a:t>
            </a:r>
            <a:r>
              <a:rPr lang="en-US" u="none" dirty="0" err="1"/>
              <a:t>digunakan</a:t>
            </a:r>
            <a:r>
              <a:rPr lang="en-US" u="none" dirty="0"/>
              <a:t> </a:t>
            </a:r>
            <a:r>
              <a:rPr lang="en-US" u="none" dirty="0" err="1"/>
              <a:t>untuk</a:t>
            </a:r>
            <a:r>
              <a:rPr lang="en-US" u="none" dirty="0"/>
              <a:t> </a:t>
            </a:r>
            <a:r>
              <a:rPr lang="en-US" u="none" dirty="0" err="1"/>
              <a:t>membuat</a:t>
            </a:r>
            <a:r>
              <a:rPr lang="en-US" u="none" dirty="0"/>
              <a:t> histogram </a:t>
            </a:r>
            <a:r>
              <a:rPr lang="en-US" u="none" dirty="0" err="1"/>
              <a:t>dari</a:t>
            </a:r>
            <a:r>
              <a:rPr lang="en-US" u="none" dirty="0"/>
              <a:t> </a:t>
            </a:r>
            <a:r>
              <a:rPr lang="en-US" u="none" dirty="0" err="1"/>
              <a:t>contoh</a:t>
            </a:r>
            <a:r>
              <a:rPr lang="en-US" u="none" dirty="0"/>
              <a:t> data </a:t>
            </a:r>
            <a:r>
              <a:rPr lang="en-US" u="none" dirty="0" err="1"/>
              <a:t>dengan</a:t>
            </a:r>
            <a:r>
              <a:rPr lang="en-US" u="none" dirty="0"/>
              <a:t> </a:t>
            </a:r>
            <a:r>
              <a:rPr lang="en-US" u="none" dirty="0" err="1"/>
              <a:t>menggunakan</a:t>
            </a:r>
            <a:r>
              <a:rPr lang="en-US" u="none" dirty="0"/>
              <a:t> Artist layer.</a:t>
            </a:r>
          </a:p>
          <a:p>
            <a:endParaRPr lang="en-US" u="none" dirty="0"/>
          </a:p>
          <a:p>
            <a:r>
              <a:rPr lang="en-US" u="none" dirty="0"/>
              <a:t>Histogram</a:t>
            </a:r>
            <a:r>
              <a:rPr lang="en-US" u="none" baseline="0" dirty="0"/>
              <a:t> yang </a:t>
            </a:r>
            <a:r>
              <a:rPr lang="en-US" u="none" baseline="0" dirty="0" err="1"/>
              <a:t>dibuat</a:t>
            </a:r>
            <a:r>
              <a:rPr lang="en-US" u="none" baseline="0" dirty="0"/>
              <a:t> </a:t>
            </a:r>
            <a:r>
              <a:rPr lang="en-US" u="none" baseline="0" dirty="0" err="1"/>
              <a:t>dari</a:t>
            </a:r>
            <a:r>
              <a:rPr lang="en-US" u="none" baseline="0" dirty="0"/>
              <a:t> data random 10000 </a:t>
            </a:r>
            <a:r>
              <a:rPr lang="en-US" u="none" baseline="0" dirty="0" err="1"/>
              <a:t>menggunakan</a:t>
            </a:r>
            <a:r>
              <a:rPr lang="en-US" u="none" baseline="0" dirty="0"/>
              <a:t> </a:t>
            </a:r>
            <a:r>
              <a:rPr lang="en-US" u="none" baseline="0" dirty="0" err="1"/>
              <a:t>numpy</a:t>
            </a:r>
            <a:r>
              <a:rPr lang="en-US" u="none" baseline="0" dirty="0"/>
              <a:t>.</a:t>
            </a:r>
          </a:p>
          <a:p>
            <a:r>
              <a:rPr lang="id-ID" u="none" dirty="0"/>
              <a:t>Pertama-tama impor </a:t>
            </a:r>
            <a:r>
              <a:rPr lang="en-US" u="none" dirty="0" err="1"/>
              <a:t>FigureCanvas</a:t>
            </a:r>
            <a:r>
              <a:rPr lang="id-ID" u="none" dirty="0"/>
              <a:t> dari backend</a:t>
            </a:r>
            <a:r>
              <a:rPr lang="en-US" u="none" dirty="0"/>
              <a:t>.</a:t>
            </a:r>
          </a:p>
          <a:p>
            <a:r>
              <a:rPr lang="id-ID" u="none" dirty="0"/>
              <a:t>Perhatikan bahwa agg adalah singkatan dari anti grain geometry yang merupakan perpustakaan berkinerja tinggi yang menghasilkan gambar yang menarik.</a:t>
            </a:r>
            <a:endParaRPr lang="en-US" u="none" dirty="0"/>
          </a:p>
          <a:p>
            <a:endParaRPr lang="en-US" u="none" dirty="0"/>
          </a:p>
          <a:p>
            <a:r>
              <a:rPr lang="id-ID" u="none" dirty="0"/>
              <a:t>Kemudian impor </a:t>
            </a:r>
            <a:r>
              <a:rPr lang="en-US" u="none" dirty="0"/>
              <a:t>library</a:t>
            </a:r>
            <a:r>
              <a:rPr lang="id-ID" u="none" dirty="0"/>
              <a:t> Numpy untuk menghasilkan angka </a:t>
            </a:r>
            <a:r>
              <a:rPr lang="en-US" u="none" dirty="0"/>
              <a:t>random 10000</a:t>
            </a:r>
            <a:r>
              <a:rPr lang="id-ID" u="none" dirty="0"/>
              <a:t>.</a:t>
            </a:r>
            <a:endParaRPr lang="en-US" u="none" dirty="0"/>
          </a:p>
          <a:p>
            <a:endParaRPr lang="en-US" u="none" dirty="0"/>
          </a:p>
          <a:p>
            <a:r>
              <a:rPr lang="id-ID" u="none" dirty="0"/>
              <a:t>Selanjutnya kita membuat </a:t>
            </a:r>
            <a:r>
              <a:rPr lang="en-US" u="none" dirty="0" err="1"/>
              <a:t>sumbu</a:t>
            </a:r>
            <a:r>
              <a:rPr lang="en-US" u="none" dirty="0"/>
              <a:t>/axes</a:t>
            </a:r>
            <a:r>
              <a:rPr lang="en-US" u="none" baseline="0" dirty="0"/>
              <a:t> artist</a:t>
            </a:r>
            <a:r>
              <a:rPr lang="id-ID" u="none" dirty="0"/>
              <a:t>.</a:t>
            </a:r>
            <a:endParaRPr lang="en-US" u="none" dirty="0"/>
          </a:p>
          <a:p>
            <a:r>
              <a:rPr lang="en-US" u="none" dirty="0"/>
              <a:t>S</a:t>
            </a:r>
            <a:r>
              <a:rPr lang="id-ID" u="none" dirty="0"/>
              <a:t>umbu</a:t>
            </a:r>
            <a:r>
              <a:rPr lang="en-US" u="none" dirty="0"/>
              <a:t> artist</a:t>
            </a:r>
            <a:r>
              <a:rPr lang="id-ID" u="none" dirty="0"/>
              <a:t> ditambahkan secara otomatis ke </a:t>
            </a:r>
            <a:r>
              <a:rPr lang="en-US" u="none" dirty="0" err="1"/>
              <a:t>sumbu</a:t>
            </a:r>
            <a:r>
              <a:rPr lang="en-US" u="none" baseline="0" dirty="0"/>
              <a:t> </a:t>
            </a:r>
            <a:r>
              <a:rPr lang="id-ID" u="none" dirty="0"/>
              <a:t>gambar, Fig.axes.</a:t>
            </a:r>
            <a:endParaRPr lang="en-US" u="none" dirty="0"/>
          </a:p>
          <a:p>
            <a:r>
              <a:rPr lang="en-US" u="none" dirty="0"/>
              <a:t>C</a:t>
            </a:r>
            <a:r>
              <a:rPr lang="id-ID" u="none" dirty="0"/>
              <a:t>atat di sini bahwa (111) berasal dari konvensi MATLAB sehingga menciptakan kisi dengan satu baris dan satu kolom dan menggunakan sel pertama di kisi itu untuk lokasi sumbu baru. </a:t>
            </a:r>
            <a:endParaRPr lang="en-US" u="none" dirty="0"/>
          </a:p>
          <a:p>
            <a:endParaRPr lang="en-US" u="none" dirty="0"/>
          </a:p>
          <a:p>
            <a:r>
              <a:rPr lang="id-ID" u="none" dirty="0"/>
              <a:t>Kemudian </a:t>
            </a:r>
            <a:r>
              <a:rPr lang="en-US" u="none" dirty="0" err="1"/>
              <a:t>panggil</a:t>
            </a:r>
            <a:r>
              <a:rPr lang="id-ID" u="none" dirty="0"/>
              <a:t> metode axes hist, untuk menghasilkan histogram.</a:t>
            </a:r>
            <a:endParaRPr lang="en-US" u="none" dirty="0"/>
          </a:p>
          <a:p>
            <a:r>
              <a:rPr lang="en-US" u="none" dirty="0"/>
              <a:t>H</a:t>
            </a:r>
            <a:r>
              <a:rPr lang="id-ID" u="none" dirty="0"/>
              <a:t>ist membuat urutan artis</a:t>
            </a:r>
            <a:r>
              <a:rPr lang="en-US" u="none" dirty="0"/>
              <a:t>t</a:t>
            </a:r>
            <a:r>
              <a:rPr lang="id-ID" u="none" dirty="0"/>
              <a:t> persegi panjang untuk setiap b</a:t>
            </a:r>
            <a:r>
              <a:rPr lang="en-US" u="none" dirty="0" err="1"/>
              <a:t>agian</a:t>
            </a:r>
            <a:r>
              <a:rPr lang="en-US" u="none" dirty="0"/>
              <a:t>/</a:t>
            </a:r>
            <a:r>
              <a:rPr lang="en-US" u="none" dirty="0" err="1"/>
              <a:t>bilah</a:t>
            </a:r>
            <a:r>
              <a:rPr lang="id-ID" u="none" dirty="0"/>
              <a:t> histogram dan menambahkannya ke sumbu.</a:t>
            </a:r>
            <a:endParaRPr lang="en-US" u="none" dirty="0"/>
          </a:p>
          <a:p>
            <a:r>
              <a:rPr lang="id-ID" u="none" dirty="0"/>
              <a:t>Di sini 100 berarti membuat 100 </a:t>
            </a:r>
            <a:r>
              <a:rPr lang="en-US" u="none" dirty="0" err="1"/>
              <a:t>bagian</a:t>
            </a:r>
            <a:r>
              <a:rPr lang="en-US" u="none" dirty="0"/>
              <a:t>/</a:t>
            </a:r>
            <a:r>
              <a:rPr lang="en-US" u="none" dirty="0" err="1"/>
              <a:t>bilah</a:t>
            </a:r>
            <a:r>
              <a:rPr lang="id-ID" u="none" dirty="0"/>
              <a:t>.</a:t>
            </a:r>
            <a:endParaRPr lang="en-US" u="none" dirty="0"/>
          </a:p>
          <a:p>
            <a:endParaRPr lang="en-US" u="none" dirty="0"/>
          </a:p>
          <a:p>
            <a:r>
              <a:rPr lang="en-US" u="none" dirty="0" err="1"/>
              <a:t>Lalu</a:t>
            </a:r>
            <a:r>
              <a:rPr lang="en-US" u="none" dirty="0"/>
              <a:t> </a:t>
            </a:r>
            <a:r>
              <a:rPr lang="en-US" u="none" dirty="0" err="1"/>
              <a:t>diberikan</a:t>
            </a:r>
            <a:r>
              <a:rPr lang="en-US" u="none" dirty="0"/>
              <a:t> </a:t>
            </a:r>
            <a:r>
              <a:rPr lang="id-ID" u="none" dirty="0"/>
              <a:t>sebuah judul dan </a:t>
            </a:r>
            <a:r>
              <a:rPr lang="en-US" u="none" dirty="0" err="1"/>
              <a:t>disimpan</a:t>
            </a:r>
            <a:r>
              <a:rPr lang="en-US" u="none" dirty="0"/>
              <a:t>.</a:t>
            </a:r>
            <a:endParaRPr lang="id-ID" u="none"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24</a:t>
            </a:fld>
            <a:endParaRPr lang="id-ID"/>
          </a:p>
        </p:txBody>
      </p:sp>
    </p:spTree>
    <p:extLst>
      <p:ext uri="{BB962C8B-B14F-4D97-AF65-F5344CB8AC3E}">
        <p14:creationId xmlns:p14="http://schemas.microsoft.com/office/powerpoint/2010/main" val="8409185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Gambar</a:t>
            </a:r>
            <a:r>
              <a:rPr lang="en-US" dirty="0"/>
              <a:t> </a:t>
            </a:r>
            <a:r>
              <a:rPr lang="en-US" dirty="0" err="1"/>
              <a:t>ini</a:t>
            </a:r>
            <a:r>
              <a:rPr lang="en-US" dirty="0"/>
              <a:t> </a:t>
            </a:r>
            <a:r>
              <a:rPr lang="en-US" dirty="0" err="1"/>
              <a:t>adalah</a:t>
            </a:r>
            <a:r>
              <a:rPr lang="en-US" dirty="0"/>
              <a:t> histogram </a:t>
            </a:r>
            <a:r>
              <a:rPr lang="en-US" dirty="0" err="1"/>
              <a:t>dari</a:t>
            </a:r>
            <a:r>
              <a:rPr lang="en-US" dirty="0"/>
              <a:t> </a:t>
            </a:r>
            <a:r>
              <a:rPr lang="en-US" dirty="0" err="1"/>
              <a:t>angka</a:t>
            </a:r>
            <a:r>
              <a:rPr lang="en-US" baseline="0" dirty="0"/>
              <a:t> random 10000 </a:t>
            </a:r>
            <a:r>
              <a:rPr lang="en-US" baseline="0" dirty="0" err="1"/>
              <a:t>dengan</a:t>
            </a:r>
            <a:r>
              <a:rPr lang="en-US" baseline="0" dirty="0"/>
              <a:t> </a:t>
            </a:r>
            <a:r>
              <a:rPr lang="en-US" baseline="0" dirty="0" err="1"/>
              <a:t>menggunakan</a:t>
            </a:r>
            <a:r>
              <a:rPr lang="en-US" baseline="0" dirty="0"/>
              <a:t> </a:t>
            </a:r>
            <a:r>
              <a:rPr lang="en-US" baseline="0" dirty="0" err="1"/>
              <a:t>numpy</a:t>
            </a:r>
            <a:r>
              <a:rPr lang="en-US" baseline="0" dirty="0"/>
              <a:t> </a:t>
            </a:r>
            <a:r>
              <a:rPr lang="en-US" baseline="0" dirty="0" err="1"/>
              <a:t>dan</a:t>
            </a:r>
            <a:r>
              <a:rPr lang="en-US" baseline="0" dirty="0"/>
              <a:t> </a:t>
            </a:r>
            <a:r>
              <a:rPr lang="en-US" baseline="0" dirty="0" err="1"/>
              <a:t>dihasilkan</a:t>
            </a:r>
            <a:r>
              <a:rPr lang="en-US" baseline="0" dirty="0"/>
              <a:t> </a:t>
            </a:r>
            <a:r>
              <a:rPr lang="en-US" baseline="0" dirty="0" err="1"/>
              <a:t>dari</a:t>
            </a:r>
            <a:r>
              <a:rPr lang="en-US" baseline="0" dirty="0"/>
              <a:t> artist layer.</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25</a:t>
            </a:fld>
            <a:endParaRPr lang="id-ID"/>
          </a:p>
        </p:txBody>
      </p:sp>
    </p:spTree>
    <p:extLst>
      <p:ext uri="{BB962C8B-B14F-4D97-AF65-F5344CB8AC3E}">
        <p14:creationId xmlns:p14="http://schemas.microsoft.com/office/powerpoint/2010/main" val="19137322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Layer ke-3</a:t>
            </a:r>
            <a:r>
              <a:rPr lang="en-US" baseline="0" dirty="0"/>
              <a:t> </a:t>
            </a:r>
            <a:r>
              <a:rPr lang="en-US" baseline="0" dirty="0" err="1"/>
              <a:t>adalah</a:t>
            </a:r>
            <a:r>
              <a:rPr lang="en-US" baseline="0" dirty="0"/>
              <a:t> </a:t>
            </a:r>
            <a:r>
              <a:rPr lang="en-US" b="1" baseline="0" dirty="0"/>
              <a:t>Scripting Layer</a:t>
            </a:r>
            <a:r>
              <a:rPr lang="en-US" baseline="0"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Scripting layer </a:t>
            </a:r>
            <a:r>
              <a:rPr lang="en-US" baseline="0" dirty="0" err="1"/>
              <a:t>Matplotlib</a:t>
            </a:r>
            <a:r>
              <a:rPr lang="en-US" baseline="0" dirty="0"/>
              <a:t> </a:t>
            </a:r>
            <a:r>
              <a:rPr lang="en-US" baseline="0" dirty="0" err="1"/>
              <a:t>pada</a:t>
            </a:r>
            <a:r>
              <a:rPr lang="en-US" baseline="0" dirty="0"/>
              <a:t> </a:t>
            </a:r>
            <a:r>
              <a:rPr lang="en-US" baseline="0" dirty="0" err="1"/>
              <a:t>dasarnya</a:t>
            </a:r>
            <a:r>
              <a:rPr lang="en-US" baseline="0" dirty="0"/>
              <a:t> </a:t>
            </a:r>
            <a:r>
              <a:rPr lang="en-US" baseline="0" dirty="0" err="1"/>
              <a:t>adalah</a:t>
            </a:r>
            <a:r>
              <a:rPr lang="en-US" baseline="0" dirty="0"/>
              <a:t> </a:t>
            </a:r>
            <a:r>
              <a:rPr lang="en-US" baseline="0" dirty="0" err="1"/>
              <a:t>antarmuka</a:t>
            </a:r>
            <a:r>
              <a:rPr lang="en-US" baseline="0" dirty="0"/>
              <a:t> </a:t>
            </a:r>
            <a:r>
              <a:rPr lang="en-US" baseline="0" dirty="0" err="1"/>
              <a:t>Matplotlib.pyplot</a:t>
            </a:r>
            <a:r>
              <a:rPr lang="en-US" baseline="0" dirty="0"/>
              <a:t>, yang </a:t>
            </a:r>
            <a:r>
              <a:rPr lang="en-US" baseline="0" dirty="0" err="1"/>
              <a:t>mengotomatiskan</a:t>
            </a:r>
            <a:r>
              <a:rPr lang="en-US" baseline="0" dirty="0"/>
              <a:t> </a:t>
            </a:r>
            <a:r>
              <a:rPr lang="en-US" baseline="0" dirty="0" err="1"/>
              <a:t>proses</a:t>
            </a:r>
            <a:r>
              <a:rPr lang="en-US" baseline="0" dirty="0"/>
              <a:t> </a:t>
            </a:r>
            <a:r>
              <a:rPr lang="en-US" baseline="0" dirty="0" err="1"/>
              <a:t>mendefinisikan</a:t>
            </a:r>
            <a:r>
              <a:rPr lang="en-US" baseline="0" dirty="0"/>
              <a:t> canvas </a:t>
            </a:r>
            <a:r>
              <a:rPr lang="en-US" baseline="0" dirty="0" err="1"/>
              <a:t>dan</a:t>
            </a:r>
            <a:r>
              <a:rPr lang="en-US" baseline="0" dirty="0"/>
              <a:t> </a:t>
            </a:r>
            <a:r>
              <a:rPr lang="en-US" baseline="0" dirty="0" err="1"/>
              <a:t>mendefinisikan</a:t>
            </a:r>
            <a:r>
              <a:rPr lang="en-US" baseline="0" dirty="0"/>
              <a:t> </a:t>
            </a:r>
            <a:r>
              <a:rPr lang="en-US" baseline="0" dirty="0" err="1"/>
              <a:t>contoh</a:t>
            </a:r>
            <a:r>
              <a:rPr lang="en-US" baseline="0" dirty="0"/>
              <a:t> figure artist </a:t>
            </a:r>
            <a:r>
              <a:rPr lang="en-US" baseline="0" dirty="0" err="1"/>
              <a:t>dan</a:t>
            </a:r>
            <a:r>
              <a:rPr lang="en-US" baseline="0" dirty="0"/>
              <a:t> </a:t>
            </a:r>
            <a:r>
              <a:rPr lang="en-US" baseline="0" dirty="0" err="1"/>
              <a:t>menghubungkannya</a:t>
            </a:r>
            <a:r>
              <a:rPr lang="en-US" baseline="0"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a:t>Berikut</a:t>
            </a:r>
            <a:r>
              <a:rPr lang="en-US" baseline="0" dirty="0"/>
              <a:t> </a:t>
            </a:r>
            <a:r>
              <a:rPr lang="en-US" baseline="0" dirty="0" err="1"/>
              <a:t>adalah</a:t>
            </a:r>
            <a:r>
              <a:rPr lang="en-US" baseline="0" dirty="0"/>
              <a:t> </a:t>
            </a:r>
            <a:r>
              <a:rPr lang="en-US" baseline="0" dirty="0" err="1"/>
              <a:t>perintah</a:t>
            </a:r>
            <a:r>
              <a:rPr lang="en-US" baseline="0" dirty="0"/>
              <a:t> </a:t>
            </a:r>
            <a:r>
              <a:rPr lang="en-US" baseline="0" dirty="0" err="1"/>
              <a:t>pada</a:t>
            </a:r>
            <a:r>
              <a:rPr lang="en-US" baseline="0" dirty="0"/>
              <a:t> python </a:t>
            </a:r>
            <a:r>
              <a:rPr lang="en-US" baseline="0" dirty="0" err="1"/>
              <a:t>untuk</a:t>
            </a:r>
            <a:r>
              <a:rPr lang="en-US" baseline="0" dirty="0"/>
              <a:t> </a:t>
            </a:r>
            <a:r>
              <a:rPr lang="en-US" baseline="0" dirty="0" err="1"/>
              <a:t>menghasilkan</a:t>
            </a:r>
            <a:r>
              <a:rPr lang="en-US" baseline="0" dirty="0"/>
              <a:t> histogram 10.000 </a:t>
            </a:r>
            <a:r>
              <a:rPr lang="en-US" baseline="0" dirty="0" err="1"/>
              <a:t>angka</a:t>
            </a:r>
            <a:r>
              <a:rPr lang="en-US" baseline="0" dirty="0"/>
              <a:t> random.</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a:t>Pertama</a:t>
            </a:r>
            <a:r>
              <a:rPr lang="en-US" baseline="0" dirty="0"/>
              <a:t>-tama </a:t>
            </a:r>
            <a:r>
              <a:rPr lang="en-US" baseline="0" dirty="0" err="1"/>
              <a:t>impor</a:t>
            </a:r>
            <a:r>
              <a:rPr lang="en-US" baseline="0" dirty="0"/>
              <a:t> </a:t>
            </a:r>
            <a:r>
              <a:rPr lang="en-US" baseline="0" dirty="0" err="1"/>
              <a:t>antarmuka</a:t>
            </a:r>
            <a:r>
              <a:rPr lang="en-US" baseline="0" dirty="0"/>
              <a:t> </a:t>
            </a:r>
            <a:r>
              <a:rPr lang="en-US" baseline="0" dirty="0" err="1"/>
              <a:t>pyplot</a:t>
            </a:r>
            <a:r>
              <a:rPr lang="en-US" baseline="0" dirty="0"/>
              <a:t> </a:t>
            </a:r>
            <a:r>
              <a:rPr lang="en-US" baseline="0" dirty="0" err="1"/>
              <a:t>dan</a:t>
            </a:r>
            <a:r>
              <a:rPr lang="en-US" baseline="0" dirty="0"/>
              <a:t> </a:t>
            </a:r>
            <a:r>
              <a:rPr lang="en-US" baseline="0" dirty="0" err="1"/>
              <a:t>dapat</a:t>
            </a:r>
            <a:r>
              <a:rPr lang="en-US" baseline="0" dirty="0"/>
              <a:t> </a:t>
            </a:r>
            <a:r>
              <a:rPr lang="en-US" baseline="0" dirty="0" err="1"/>
              <a:t>melihat</a:t>
            </a:r>
            <a:r>
              <a:rPr lang="en-US" baseline="0" dirty="0"/>
              <a:t> </a:t>
            </a:r>
            <a:r>
              <a:rPr lang="en-US" baseline="0" dirty="0" err="1"/>
              <a:t>bagaimana</a:t>
            </a:r>
            <a:r>
              <a:rPr lang="en-US" baseline="0" dirty="0"/>
              <a:t> </a:t>
            </a:r>
            <a:r>
              <a:rPr lang="en-US" baseline="0" dirty="0" err="1"/>
              <a:t>semua</a:t>
            </a:r>
            <a:r>
              <a:rPr lang="en-US" baseline="0" dirty="0"/>
              <a:t> </a:t>
            </a:r>
            <a:r>
              <a:rPr lang="en-US" baseline="0" dirty="0" err="1"/>
              <a:t>metode</a:t>
            </a:r>
            <a:r>
              <a:rPr lang="en-US" baseline="0" dirty="0"/>
              <a:t> yang </a:t>
            </a:r>
            <a:r>
              <a:rPr lang="en-US" baseline="0" dirty="0" err="1"/>
              <a:t>terkait</a:t>
            </a:r>
            <a:r>
              <a:rPr lang="en-US" baseline="0" dirty="0"/>
              <a:t> </a:t>
            </a:r>
            <a:r>
              <a:rPr lang="en-US" baseline="0" dirty="0" err="1"/>
              <a:t>dengan</a:t>
            </a:r>
            <a:r>
              <a:rPr lang="en-US" baseline="0" dirty="0"/>
              <a:t> </a:t>
            </a:r>
            <a:r>
              <a:rPr lang="en-US" baseline="0" dirty="0" err="1"/>
              <a:t>membuat</a:t>
            </a:r>
            <a:r>
              <a:rPr lang="en-US" baseline="0" dirty="0"/>
              <a:t> histogram </a:t>
            </a:r>
            <a:r>
              <a:rPr lang="en-US" baseline="0" dirty="0" err="1"/>
              <a:t>dan</a:t>
            </a:r>
            <a:r>
              <a:rPr lang="en-US" baseline="0" dirty="0"/>
              <a:t> artist object </a:t>
            </a:r>
            <a:r>
              <a:rPr lang="en-US" baseline="0" dirty="0" err="1"/>
              <a:t>lainnya</a:t>
            </a:r>
            <a:r>
              <a:rPr lang="en-US" baseline="0" dirty="0"/>
              <a:t> </a:t>
            </a:r>
            <a:r>
              <a:rPr lang="en-US" baseline="0" dirty="0" err="1"/>
              <a:t>dan</a:t>
            </a:r>
            <a:r>
              <a:rPr lang="en-US" baseline="0" dirty="0"/>
              <a:t> </a:t>
            </a:r>
            <a:r>
              <a:rPr lang="en-US" baseline="0" dirty="0" err="1"/>
              <a:t>memanipulasi</a:t>
            </a:r>
            <a:r>
              <a:rPr lang="en-US" baseline="0" dirty="0"/>
              <a:t> </a:t>
            </a:r>
            <a:r>
              <a:rPr lang="en-US" baseline="0" dirty="0" err="1"/>
              <a:t>apakah</a:t>
            </a:r>
            <a:r>
              <a:rPr lang="en-US" baseline="0" dirty="0"/>
              <a:t> </a:t>
            </a:r>
            <a:r>
              <a:rPr lang="en-US" baseline="0" dirty="0" err="1"/>
              <a:t>itu</a:t>
            </a:r>
            <a:r>
              <a:rPr lang="en-US" baseline="0" dirty="0"/>
              <a:t> </a:t>
            </a:r>
            <a:r>
              <a:rPr lang="en-US" baseline="0" dirty="0" err="1"/>
              <a:t>metode</a:t>
            </a:r>
            <a:r>
              <a:rPr lang="en-US" baseline="0" dirty="0"/>
              <a:t> </a:t>
            </a:r>
            <a:r>
              <a:rPr lang="en-US" baseline="0" dirty="0" err="1"/>
              <a:t>hist</a:t>
            </a:r>
            <a:r>
              <a:rPr lang="en-US" baseline="0" dirty="0"/>
              <a:t> </a:t>
            </a:r>
            <a:r>
              <a:rPr lang="en-US" baseline="0" dirty="0" err="1"/>
              <a:t>atau</a:t>
            </a:r>
            <a:r>
              <a:rPr lang="en-US" baseline="0" dirty="0"/>
              <a:t> </a:t>
            </a:r>
            <a:r>
              <a:rPr lang="en-US" baseline="0" dirty="0" err="1"/>
              <a:t>menunjukkan</a:t>
            </a:r>
            <a:r>
              <a:rPr lang="en-US" baseline="0" dirty="0"/>
              <a:t> </a:t>
            </a:r>
            <a:r>
              <a:rPr lang="en-US" baseline="0" dirty="0" err="1"/>
              <a:t>gambar</a:t>
            </a:r>
            <a:r>
              <a:rPr lang="en-US" baseline="0" dirty="0"/>
              <a:t> </a:t>
            </a:r>
            <a:r>
              <a:rPr lang="en-US" baseline="0" dirty="0" err="1"/>
              <a:t>adalah</a:t>
            </a:r>
            <a:r>
              <a:rPr lang="en-US" baseline="0" dirty="0"/>
              <a:t> </a:t>
            </a:r>
            <a:r>
              <a:rPr lang="en-US" baseline="0" dirty="0" err="1"/>
              <a:t>bagian</a:t>
            </a:r>
            <a:r>
              <a:rPr lang="en-US" baseline="0" dirty="0"/>
              <a:t> </a:t>
            </a:r>
            <a:r>
              <a:rPr lang="en-US" baseline="0" dirty="0" err="1"/>
              <a:t>dari</a:t>
            </a:r>
            <a:r>
              <a:rPr lang="en-US" baseline="0" dirty="0"/>
              <a:t> </a:t>
            </a:r>
            <a:r>
              <a:rPr lang="en-US" baseline="0" dirty="0" err="1"/>
              <a:t>antarmuka</a:t>
            </a:r>
            <a:r>
              <a:rPr lang="en-US" baseline="0" dirty="0"/>
              <a:t> </a:t>
            </a:r>
            <a:r>
              <a:rPr lang="en-US" baseline="0" dirty="0" err="1"/>
              <a:t>pyplot</a:t>
            </a:r>
            <a:r>
              <a:rPr lang="en-US" baseline="0"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a:t>Versi</a:t>
            </a:r>
            <a:r>
              <a:rPr lang="en-US" baseline="0" dirty="0"/>
              <a:t> </a:t>
            </a:r>
            <a:r>
              <a:rPr lang="en-US" baseline="0" dirty="0" err="1"/>
              <a:t>Bahasa</a:t>
            </a:r>
            <a:r>
              <a:rPr lang="en-US" baseline="0" dirty="0"/>
              <a:t> </a:t>
            </a:r>
            <a:r>
              <a:rPr lang="en-US" baseline="0" dirty="0" err="1"/>
              <a:t>Inggris</a:t>
            </a:r>
            <a:r>
              <a:rPr lang="en-US" baseline="0" dirty="0"/>
              <a:t>:</a:t>
            </a:r>
          </a:p>
          <a:p>
            <a:pPr marL="457200" indent="-457200">
              <a:buFont typeface="+mj-lt"/>
              <a:buAutoNum type="arabicPeriod"/>
            </a:pPr>
            <a:r>
              <a:rPr lang="en-US" dirty="0"/>
              <a:t>Comprised mainly of </a:t>
            </a:r>
            <a:r>
              <a:rPr lang="en-US" b="1" dirty="0" err="1"/>
              <a:t>pyplot</a:t>
            </a:r>
            <a:r>
              <a:rPr lang="en-US" dirty="0"/>
              <a:t>, a scripting interface that is lighter that  the </a:t>
            </a:r>
            <a:r>
              <a:rPr lang="en-US" b="1" dirty="0"/>
              <a:t>artist</a:t>
            </a:r>
            <a:r>
              <a:rPr lang="en-US" dirty="0"/>
              <a:t> layer. </a:t>
            </a:r>
          </a:p>
          <a:p>
            <a:pPr marL="457200" indent="-457200">
              <a:buFont typeface="+mj-lt"/>
              <a:buAutoNum type="arabicPeriod" startAt="2"/>
            </a:pPr>
            <a:r>
              <a:rPr lang="en-US" dirty="0"/>
              <a:t>Let’s see how we can generate the same histogram of 10000 random values using the </a:t>
            </a:r>
            <a:r>
              <a:rPr lang="en-US" b="1" dirty="0" err="1"/>
              <a:t>pyplot</a:t>
            </a:r>
            <a:r>
              <a:rPr lang="en-US" b="1" dirty="0"/>
              <a:t> </a:t>
            </a:r>
            <a:r>
              <a:rPr lang="en-US" dirty="0"/>
              <a:t>interface.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26</a:t>
            </a:fld>
            <a:endParaRPr lang="id-ID"/>
          </a:p>
        </p:txBody>
      </p:sp>
    </p:spTree>
    <p:extLst>
      <p:ext uri="{BB962C8B-B14F-4D97-AF65-F5344CB8AC3E}">
        <p14:creationId xmlns:p14="http://schemas.microsoft.com/office/powerpoint/2010/main" val="8449731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sng" dirty="0" err="1"/>
              <a:t>Matplotlib</a:t>
            </a:r>
            <a:r>
              <a:rPr lang="en-US" u="sng" dirty="0"/>
              <a:t> – Jupiter Notebook</a:t>
            </a:r>
          </a:p>
          <a:p>
            <a:endParaRPr lang="en-US" dirty="0"/>
          </a:p>
          <a:p>
            <a:r>
              <a:rPr lang="en-US" dirty="0" err="1"/>
              <a:t>Jupyter</a:t>
            </a:r>
            <a:r>
              <a:rPr lang="en-US" dirty="0"/>
              <a:t> Notebook </a:t>
            </a:r>
            <a:r>
              <a:rPr lang="en-US" dirty="0" err="1"/>
              <a:t>adalah</a:t>
            </a:r>
            <a:r>
              <a:rPr lang="en-US" dirty="0"/>
              <a:t> </a:t>
            </a:r>
            <a:r>
              <a:rPr lang="en-US" dirty="0" err="1"/>
              <a:t>aplikasi</a:t>
            </a:r>
            <a:r>
              <a:rPr lang="en-US" dirty="0"/>
              <a:t> web open source yang </a:t>
            </a:r>
            <a:r>
              <a:rPr lang="en-US" dirty="0" err="1"/>
              <a:t>memungkinkan</a:t>
            </a:r>
            <a:r>
              <a:rPr lang="en-US" dirty="0"/>
              <a:t> </a:t>
            </a:r>
            <a:r>
              <a:rPr lang="en-US" dirty="0" err="1"/>
              <a:t>untuk</a:t>
            </a:r>
            <a:r>
              <a:rPr lang="en-US" dirty="0"/>
              <a:t> </a:t>
            </a:r>
            <a:r>
              <a:rPr lang="en-US" dirty="0" err="1"/>
              <a:t>membuat</a:t>
            </a:r>
            <a:r>
              <a:rPr lang="en-US" dirty="0"/>
              <a:t> </a:t>
            </a:r>
            <a:r>
              <a:rPr lang="en-US" dirty="0" err="1"/>
              <a:t>dan</a:t>
            </a:r>
            <a:r>
              <a:rPr lang="en-US" dirty="0"/>
              <a:t> </a:t>
            </a:r>
            <a:r>
              <a:rPr lang="en-US" dirty="0" err="1"/>
              <a:t>berbagi</a:t>
            </a:r>
            <a:r>
              <a:rPr lang="en-US" dirty="0"/>
              <a:t> </a:t>
            </a:r>
            <a:r>
              <a:rPr lang="en-US" dirty="0" err="1"/>
              <a:t>dokumen</a:t>
            </a:r>
            <a:r>
              <a:rPr lang="en-US" dirty="0"/>
              <a:t> yang </a:t>
            </a:r>
            <a:r>
              <a:rPr lang="en-US" dirty="0" err="1"/>
              <a:t>berisi</a:t>
            </a:r>
            <a:r>
              <a:rPr lang="en-US" dirty="0"/>
              <a:t> </a:t>
            </a:r>
            <a:r>
              <a:rPr lang="en-US" dirty="0" err="1"/>
              <a:t>visualisasi</a:t>
            </a:r>
            <a:r>
              <a:rPr lang="en-US" dirty="0"/>
              <a:t> </a:t>
            </a:r>
            <a:r>
              <a:rPr lang="en-US" dirty="0" err="1"/>
              <a:t>kode</a:t>
            </a:r>
            <a:r>
              <a:rPr lang="en-US" dirty="0"/>
              <a:t> </a:t>
            </a:r>
            <a:r>
              <a:rPr lang="en-US" dirty="0" err="1"/>
              <a:t>langsung</a:t>
            </a:r>
            <a:r>
              <a:rPr lang="en-US" dirty="0"/>
              <a:t> </a:t>
            </a:r>
            <a:r>
              <a:rPr lang="en-US" dirty="0" err="1"/>
              <a:t>dan</a:t>
            </a:r>
            <a:r>
              <a:rPr lang="en-US" dirty="0"/>
              <a:t> </a:t>
            </a:r>
            <a:r>
              <a:rPr lang="en-US" dirty="0" err="1"/>
              <a:t>beberapa</a:t>
            </a:r>
            <a:r>
              <a:rPr lang="en-US" dirty="0"/>
              <a:t> </a:t>
            </a:r>
            <a:r>
              <a:rPr lang="en-US" dirty="0" err="1"/>
              <a:t>teks</a:t>
            </a:r>
            <a:r>
              <a:rPr lang="en-US" dirty="0"/>
              <a:t> </a:t>
            </a:r>
            <a:r>
              <a:rPr lang="en-US" dirty="0" err="1"/>
              <a:t>penjelasan</a:t>
            </a:r>
            <a:r>
              <a:rPr lang="en-US" dirty="0"/>
              <a:t>.</a:t>
            </a:r>
          </a:p>
          <a:p>
            <a:endParaRPr lang="en-US"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28</a:t>
            </a:fld>
            <a:endParaRPr lang="id-ID"/>
          </a:p>
        </p:txBody>
      </p:sp>
    </p:spTree>
    <p:extLst>
      <p:ext uri="{BB962C8B-B14F-4D97-AF65-F5344CB8AC3E}">
        <p14:creationId xmlns:p14="http://schemas.microsoft.com/office/powerpoint/2010/main" val="15368309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sng" dirty="0" err="1"/>
              <a:t>Matplotlib</a:t>
            </a:r>
            <a:r>
              <a:rPr lang="en-US" u="sng" dirty="0"/>
              <a:t> – Jupiter Notebook</a:t>
            </a:r>
          </a:p>
          <a:p>
            <a:endParaRPr lang="en-US" dirty="0"/>
          </a:p>
          <a:p>
            <a:r>
              <a:rPr lang="en-US" dirty="0" err="1"/>
              <a:t>Jupyter</a:t>
            </a:r>
            <a:r>
              <a:rPr lang="en-US" dirty="0"/>
              <a:t> </a:t>
            </a:r>
            <a:r>
              <a:rPr lang="en-US" dirty="0" err="1"/>
              <a:t>memiliki</a:t>
            </a:r>
            <a:r>
              <a:rPr lang="en-US" dirty="0"/>
              <a:t> </a:t>
            </a:r>
            <a:r>
              <a:rPr lang="en-US" dirty="0" err="1"/>
              <a:t>beberapa</a:t>
            </a:r>
            <a:r>
              <a:rPr lang="en-US" dirty="0"/>
              <a:t> </a:t>
            </a:r>
            <a:r>
              <a:rPr lang="en-US" dirty="0" err="1"/>
              <a:t>dukungan</a:t>
            </a:r>
            <a:r>
              <a:rPr lang="en-US" dirty="0"/>
              <a:t> </a:t>
            </a:r>
            <a:r>
              <a:rPr lang="en-US" dirty="0" err="1"/>
              <a:t>khusus</a:t>
            </a:r>
            <a:r>
              <a:rPr lang="en-US" dirty="0"/>
              <a:t> </a:t>
            </a:r>
            <a:r>
              <a:rPr lang="en-US" dirty="0" err="1"/>
              <a:t>untuk</a:t>
            </a:r>
            <a:r>
              <a:rPr lang="en-US" dirty="0"/>
              <a:t> </a:t>
            </a:r>
            <a:r>
              <a:rPr lang="en-US" dirty="0" err="1"/>
              <a:t>Matplotlib</a:t>
            </a:r>
            <a:r>
              <a:rPr lang="en-US" dirty="0"/>
              <a:t> </a:t>
            </a:r>
            <a:r>
              <a:rPr lang="en-US" dirty="0" err="1"/>
              <a:t>dan</a:t>
            </a:r>
            <a:r>
              <a:rPr lang="en-US" dirty="0"/>
              <a:t> </a:t>
            </a:r>
            <a:r>
              <a:rPr lang="en-US" dirty="0" err="1"/>
              <a:t>jika</a:t>
            </a:r>
            <a:r>
              <a:rPr lang="en-US" dirty="0"/>
              <a:t> </a:t>
            </a:r>
            <a:r>
              <a:rPr lang="en-US" dirty="0" err="1"/>
              <a:t>Jupyter</a:t>
            </a:r>
            <a:r>
              <a:rPr lang="en-US" dirty="0"/>
              <a:t> notebook, yang </a:t>
            </a:r>
            <a:r>
              <a:rPr lang="en-US" dirty="0" err="1"/>
              <a:t>harus</a:t>
            </a:r>
            <a:r>
              <a:rPr lang="en-US" dirty="0"/>
              <a:t> </a:t>
            </a:r>
            <a:r>
              <a:rPr lang="en-US" dirty="0" err="1"/>
              <a:t>dilakukan</a:t>
            </a:r>
            <a:r>
              <a:rPr lang="en-US" dirty="0"/>
              <a:t> </a:t>
            </a:r>
            <a:r>
              <a:rPr lang="en-US" dirty="0" err="1"/>
              <a:t>adalah</a:t>
            </a:r>
            <a:r>
              <a:rPr lang="en-US" dirty="0"/>
              <a:t> </a:t>
            </a:r>
            <a:r>
              <a:rPr lang="en-US" dirty="0" err="1"/>
              <a:t>mengimpor</a:t>
            </a:r>
            <a:r>
              <a:rPr lang="en-US" dirty="0"/>
              <a:t> </a:t>
            </a:r>
            <a:r>
              <a:rPr lang="en-US" dirty="0" err="1"/>
              <a:t>Matplotlib</a:t>
            </a:r>
            <a:r>
              <a:rPr lang="en-US" dirty="0"/>
              <a:t> </a:t>
            </a:r>
            <a:r>
              <a:rPr lang="en-US" dirty="0" err="1"/>
              <a:t>dan</a:t>
            </a:r>
            <a:r>
              <a:rPr lang="en-US" dirty="0"/>
              <a:t> </a:t>
            </a:r>
            <a:r>
              <a:rPr lang="en-US" dirty="0" err="1"/>
              <a:t>dapat</a:t>
            </a:r>
            <a:r>
              <a:rPr lang="en-US" dirty="0"/>
              <a:t> </a:t>
            </a:r>
            <a:r>
              <a:rPr lang="en-US" dirty="0" err="1"/>
              <a:t>digunakan</a:t>
            </a:r>
            <a:r>
              <a:rPr lang="en-US" dirty="0"/>
              <a:t> </a:t>
            </a:r>
            <a:r>
              <a:rPr lang="en-US" dirty="0" err="1"/>
              <a:t>untuk</a:t>
            </a:r>
            <a:r>
              <a:rPr lang="en-US" dirty="0"/>
              <a:t> </a:t>
            </a:r>
            <a:r>
              <a:rPr lang="en-US" dirty="0" err="1"/>
              <a:t>menggambar</a:t>
            </a:r>
            <a:r>
              <a:rPr lang="en-US" dirty="0"/>
              <a:t>.</a:t>
            </a:r>
          </a:p>
          <a:p>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29</a:t>
            </a:fld>
            <a:endParaRPr lang="id-ID"/>
          </a:p>
        </p:txBody>
      </p:sp>
    </p:spTree>
    <p:extLst>
      <p:ext uri="{BB962C8B-B14F-4D97-AF65-F5344CB8AC3E}">
        <p14:creationId xmlns:p14="http://schemas.microsoft.com/office/powerpoint/2010/main" val="24632648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err="1"/>
              <a:t>Matplotlib</a:t>
            </a:r>
            <a:r>
              <a:rPr lang="en-US" u="sng" dirty="0"/>
              <a:t> – Plot Function</a:t>
            </a:r>
          </a:p>
          <a:p>
            <a:endParaRPr lang="en-US" dirty="0"/>
          </a:p>
          <a:p>
            <a:r>
              <a:rPr lang="id-ID" dirty="0"/>
              <a:t>Dalam </a:t>
            </a:r>
            <a:r>
              <a:rPr lang="en-US" dirty="0" err="1"/>
              <a:t>metplotlib</a:t>
            </a:r>
            <a:r>
              <a:rPr lang="en-US" baseline="0" dirty="0"/>
              <a:t> </a:t>
            </a:r>
            <a:r>
              <a:rPr lang="en-US" baseline="0" dirty="0" err="1"/>
              <a:t>digunakan</a:t>
            </a:r>
            <a:r>
              <a:rPr lang="en-US" baseline="0" dirty="0"/>
              <a:t> script interface.</a:t>
            </a:r>
          </a:p>
          <a:p>
            <a:r>
              <a:rPr lang="en-US" baseline="0" dirty="0" err="1"/>
              <a:t>Visualisasi</a:t>
            </a:r>
            <a:r>
              <a:rPr lang="en-US" baseline="0" dirty="0"/>
              <a:t> </a:t>
            </a:r>
            <a:r>
              <a:rPr lang="id-ID" dirty="0"/>
              <a:t>konvensional seperti histogram, </a:t>
            </a:r>
            <a:r>
              <a:rPr lang="en-US" dirty="0"/>
              <a:t>diagram</a:t>
            </a:r>
            <a:r>
              <a:rPr lang="en-US" baseline="0" dirty="0"/>
              <a:t> </a:t>
            </a:r>
            <a:r>
              <a:rPr lang="id-ID" dirty="0"/>
              <a:t>batang, plot kotak dan banyak lainnya</a:t>
            </a:r>
            <a:r>
              <a:rPr lang="en-US" dirty="0"/>
              <a:t> </a:t>
            </a:r>
            <a:r>
              <a:rPr lang="en-US" dirty="0" err="1"/>
              <a:t>dapat</a:t>
            </a:r>
            <a:r>
              <a:rPr lang="en-US" dirty="0"/>
              <a:t> </a:t>
            </a:r>
            <a:r>
              <a:rPr lang="en-US" dirty="0" err="1"/>
              <a:t>dihasilkan</a:t>
            </a:r>
            <a:r>
              <a:rPr lang="en-US" dirty="0"/>
              <a:t> </a:t>
            </a:r>
            <a:r>
              <a:rPr lang="en-US" dirty="0" err="1"/>
              <a:t>hanya</a:t>
            </a:r>
            <a:r>
              <a:rPr lang="en-US" dirty="0"/>
              <a:t> </a:t>
            </a:r>
            <a:r>
              <a:rPr lang="en-US" dirty="0" err="1"/>
              <a:t>dengan</a:t>
            </a:r>
            <a:r>
              <a:rPr lang="en-US" dirty="0"/>
              <a:t> </a:t>
            </a:r>
            <a:r>
              <a:rPr lang="en-US" dirty="0" err="1"/>
              <a:t>satu</a:t>
            </a:r>
            <a:r>
              <a:rPr lang="en-US" dirty="0"/>
              <a:t> </a:t>
            </a:r>
            <a:r>
              <a:rPr lang="en-US" dirty="0" err="1"/>
              <a:t>fungsi</a:t>
            </a:r>
            <a:r>
              <a:rPr lang="en-US" dirty="0"/>
              <a:t> </a:t>
            </a:r>
            <a:r>
              <a:rPr lang="en-US" dirty="0" err="1"/>
              <a:t>yaitu</a:t>
            </a:r>
            <a:r>
              <a:rPr lang="en-US" dirty="0"/>
              <a:t>: Plot Function</a:t>
            </a:r>
            <a:r>
              <a:rPr lang="id-ID" dirty="0"/>
              <a:t>.</a:t>
            </a:r>
            <a:endParaRPr lang="en-US" dirty="0"/>
          </a:p>
          <a:p>
            <a:endParaRPr lang="en-US" dirty="0"/>
          </a:p>
          <a:p>
            <a:r>
              <a:rPr lang="en-US" dirty="0"/>
              <a:t>C</a:t>
            </a:r>
            <a:r>
              <a:rPr lang="id-ID" dirty="0"/>
              <a:t>ontoh</a:t>
            </a:r>
            <a:r>
              <a:rPr lang="en-US" dirty="0"/>
              <a:t>:</a:t>
            </a:r>
          </a:p>
          <a:p>
            <a:r>
              <a:rPr lang="id-ID" dirty="0"/>
              <a:t>Pertama-tama impor skrip</a:t>
            </a:r>
            <a:r>
              <a:rPr lang="en-US" dirty="0"/>
              <a:t>t interface</a:t>
            </a:r>
            <a:r>
              <a:rPr lang="id-ID" dirty="0"/>
              <a:t> sebagai plt dan plot tanda melingkar di posisi (5, 5),</a:t>
            </a:r>
            <a:endParaRPr lang="en-US" dirty="0"/>
          </a:p>
          <a:p>
            <a:r>
              <a:rPr lang="id-ID" dirty="0"/>
              <a:t>Jadi</a:t>
            </a:r>
            <a:r>
              <a:rPr lang="en-US" dirty="0"/>
              <a:t>:</a:t>
            </a:r>
          </a:p>
          <a:p>
            <a:r>
              <a:rPr lang="en-US" dirty="0"/>
              <a:t>x</a:t>
            </a:r>
            <a:r>
              <a:rPr lang="id-ID" dirty="0"/>
              <a:t> </a:t>
            </a:r>
            <a:r>
              <a:rPr lang="en-US" dirty="0"/>
              <a:t>=</a:t>
            </a:r>
            <a:r>
              <a:rPr lang="id-ID" dirty="0"/>
              <a:t> 5 </a:t>
            </a:r>
            <a:endParaRPr lang="en-US" dirty="0"/>
          </a:p>
          <a:p>
            <a:r>
              <a:rPr lang="id-ID" dirty="0"/>
              <a:t>y </a:t>
            </a:r>
            <a:r>
              <a:rPr lang="en-US" dirty="0"/>
              <a:t>= </a:t>
            </a:r>
            <a:r>
              <a:rPr lang="id-ID" dirty="0"/>
              <a:t>5</a:t>
            </a:r>
            <a:endParaRPr lang="en-US" dirty="0"/>
          </a:p>
          <a:p>
            <a:endParaRPr lang="en-US" dirty="0"/>
          </a:p>
          <a:p>
            <a:r>
              <a:rPr lang="id-ID" dirty="0"/>
              <a:t>Perhatikan bagaimana plot dihasilkan dalam browser dan bukan di jendela terpisah</a:t>
            </a:r>
            <a:r>
              <a:rPr lang="en-US" dirty="0"/>
              <a:t>.</a:t>
            </a:r>
          </a:p>
        </p:txBody>
      </p:sp>
      <p:sp>
        <p:nvSpPr>
          <p:cNvPr id="4" name="Slide Number Placeholder 3"/>
          <p:cNvSpPr>
            <a:spLocks noGrp="1"/>
          </p:cNvSpPr>
          <p:nvPr>
            <p:ph type="sldNum" sz="quarter" idx="10"/>
          </p:nvPr>
        </p:nvSpPr>
        <p:spPr/>
        <p:txBody>
          <a:bodyPr/>
          <a:lstStyle/>
          <a:p>
            <a:fld id="{CF48818C-C5E6-444A-A9F7-917A97CA3904}" type="slidenum">
              <a:rPr lang="id-ID" smtClean="0"/>
              <a:pPr/>
              <a:t>30</a:t>
            </a:fld>
            <a:endParaRPr lang="id-ID"/>
          </a:p>
        </p:txBody>
      </p:sp>
    </p:spTree>
    <p:extLst>
      <p:ext uri="{BB962C8B-B14F-4D97-AF65-F5344CB8AC3E}">
        <p14:creationId xmlns:p14="http://schemas.microsoft.com/office/powerpoint/2010/main" val="14271092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err="1"/>
              <a:t>Matplotlib</a:t>
            </a:r>
            <a:r>
              <a:rPr lang="en-US" u="sng" dirty="0"/>
              <a:t> </a:t>
            </a:r>
            <a:r>
              <a:rPr lang="en-US" u="sng" dirty="0" err="1"/>
              <a:t>Backends</a:t>
            </a:r>
            <a:r>
              <a:rPr lang="en-US" u="sng" dirty="0"/>
              <a:t> - Inline</a:t>
            </a:r>
          </a:p>
          <a:p>
            <a:endParaRPr lang="en-US" dirty="0"/>
          </a:p>
          <a:p>
            <a:r>
              <a:rPr lang="id-ID" dirty="0"/>
              <a:t>Jika plot dihasilkan di jendela baru, maka dapat</a:t>
            </a:r>
            <a:r>
              <a:rPr lang="en-US" baseline="0" dirty="0"/>
              <a:t> </a:t>
            </a:r>
            <a:r>
              <a:rPr lang="en-US" baseline="0" dirty="0" err="1"/>
              <a:t>dite</a:t>
            </a:r>
            <a:r>
              <a:rPr lang="id-ID" dirty="0"/>
              <a:t>rapkan plot pembuatan dalam browser menggunakan </a:t>
            </a:r>
            <a:r>
              <a:rPr lang="en-US" dirty="0"/>
              <a:t>magic</a:t>
            </a:r>
            <a:r>
              <a:rPr lang="en-US" baseline="0" dirty="0"/>
              <a:t> function</a:t>
            </a:r>
            <a:r>
              <a:rPr lang="id-ID" dirty="0"/>
              <a:t>.</a:t>
            </a:r>
            <a:endParaRPr lang="en-US" dirty="0"/>
          </a:p>
          <a:p>
            <a:endParaRPr lang="en-US" dirty="0"/>
          </a:p>
          <a:p>
            <a:r>
              <a:rPr lang="en-US" dirty="0"/>
              <a:t>Magic</a:t>
            </a:r>
            <a:r>
              <a:rPr lang="en-US" baseline="0" dirty="0"/>
              <a:t> function </a:t>
            </a:r>
            <a:r>
              <a:rPr lang="id-ID" dirty="0"/>
              <a:t>dimulai dengan</a:t>
            </a:r>
            <a:r>
              <a:rPr lang="en-US" dirty="0"/>
              <a:t>:</a:t>
            </a:r>
          </a:p>
          <a:p>
            <a:r>
              <a:rPr lang="id-ID" dirty="0"/>
              <a:t>% Matplotlib</a:t>
            </a:r>
            <a:endParaRPr lang="en-US" dirty="0"/>
          </a:p>
          <a:p>
            <a:endParaRPr lang="en-US" dirty="0"/>
          </a:p>
          <a:p>
            <a:r>
              <a:rPr lang="id-ID" dirty="0"/>
              <a:t>dan untuk memberlakukan plot yang akan di-render di dalam browser,</a:t>
            </a:r>
            <a:r>
              <a:rPr lang="en-US" baseline="0" dirty="0"/>
              <a:t> </a:t>
            </a:r>
            <a:r>
              <a:rPr lang="en-US" baseline="0" dirty="0" err="1"/>
              <a:t>gunakan</a:t>
            </a:r>
            <a:r>
              <a:rPr lang="en-US" baseline="0" dirty="0"/>
              <a:t> </a:t>
            </a:r>
            <a:r>
              <a:rPr lang="id-ID" b="1" dirty="0"/>
              <a:t>inline</a:t>
            </a:r>
            <a:r>
              <a:rPr lang="id-ID" dirty="0"/>
              <a:t> sebagai backend.</a:t>
            </a:r>
            <a:endParaRPr lang="en-US" dirty="0"/>
          </a:p>
          <a:p>
            <a:endParaRPr lang="en-US" dirty="0"/>
          </a:p>
          <a:p>
            <a:r>
              <a:rPr lang="id-ID" dirty="0"/>
              <a:t>Matplotlib memiliki sejumlah backend berbeda yang tersedia. Salah satu batasan backend ini adalah bahwa tidak dapat mengubah angka setelah dirender. Jadi setelah memberikan gambar di atas, tidak ada cara untuk menambahkan, misalnya, judul gambar atau label.</a:t>
            </a:r>
            <a:endParaRPr lang="en-US" dirty="0"/>
          </a:p>
          <a:p>
            <a:endParaRPr lang="en-US" dirty="0"/>
          </a:p>
          <a:p>
            <a:r>
              <a:rPr lang="id-ID" dirty="0"/>
              <a:t>Anda harus membuat plot baru dan menambahkan judul dan label sumbu sebelum memanggil fungsi pertunjukan. Backend yang mengatasi batasan ini adalah backend notebook.</a:t>
            </a:r>
          </a:p>
        </p:txBody>
      </p:sp>
      <p:sp>
        <p:nvSpPr>
          <p:cNvPr id="4" name="Slide Number Placeholder 3"/>
          <p:cNvSpPr>
            <a:spLocks noGrp="1"/>
          </p:cNvSpPr>
          <p:nvPr>
            <p:ph type="sldNum" sz="quarter" idx="10"/>
          </p:nvPr>
        </p:nvSpPr>
        <p:spPr/>
        <p:txBody>
          <a:bodyPr/>
          <a:lstStyle/>
          <a:p>
            <a:fld id="{CF48818C-C5E6-444A-A9F7-917A97CA3904}" type="slidenum">
              <a:rPr lang="id-ID" smtClean="0"/>
              <a:pPr/>
              <a:t>31</a:t>
            </a:fld>
            <a:endParaRPr lang="id-ID"/>
          </a:p>
        </p:txBody>
      </p:sp>
    </p:spTree>
    <p:extLst>
      <p:ext uri="{BB962C8B-B14F-4D97-AF65-F5344CB8AC3E}">
        <p14:creationId xmlns:p14="http://schemas.microsoft.com/office/powerpoint/2010/main" val="35754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sng" dirty="0" err="1"/>
              <a:t>Matplotlib</a:t>
            </a:r>
            <a:r>
              <a:rPr lang="en-US" u="sng" dirty="0"/>
              <a:t> </a:t>
            </a:r>
            <a:r>
              <a:rPr lang="en-US" u="sng" dirty="0" err="1"/>
              <a:t>Backends</a:t>
            </a:r>
            <a:r>
              <a:rPr lang="en-US" u="sng" dirty="0"/>
              <a:t> - Inline</a:t>
            </a:r>
          </a:p>
          <a:p>
            <a:endParaRPr lang="en-US" dirty="0"/>
          </a:p>
          <a:p>
            <a:r>
              <a:rPr lang="en-US" dirty="0"/>
              <a:t>Magic</a:t>
            </a:r>
            <a:r>
              <a:rPr lang="en-US" baseline="0" dirty="0"/>
              <a:t> function </a:t>
            </a:r>
            <a:r>
              <a:rPr lang="id-ID" dirty="0"/>
              <a:t>dimulai dengan</a:t>
            </a:r>
            <a:r>
              <a:rPr lang="en-US" dirty="0"/>
              <a:t>:</a:t>
            </a:r>
          </a:p>
          <a:p>
            <a:r>
              <a:rPr lang="id-ID" dirty="0"/>
              <a:t>% Matplotlib</a:t>
            </a:r>
            <a:endParaRPr lang="en-US" dirty="0"/>
          </a:p>
          <a:p>
            <a:endParaRPr lang="en-US" dirty="0"/>
          </a:p>
          <a:p>
            <a:r>
              <a:rPr lang="id-ID" dirty="0"/>
              <a:t>dan untuk memberlakukan plot yang akan di-render di dalam browser,</a:t>
            </a:r>
            <a:r>
              <a:rPr lang="en-US" baseline="0" dirty="0"/>
              <a:t> </a:t>
            </a:r>
            <a:r>
              <a:rPr lang="en-US" baseline="0" dirty="0" err="1"/>
              <a:t>gunakan</a:t>
            </a:r>
            <a:r>
              <a:rPr lang="en-US" baseline="0" dirty="0"/>
              <a:t> </a:t>
            </a:r>
            <a:r>
              <a:rPr lang="id-ID" b="1" dirty="0"/>
              <a:t>inline</a:t>
            </a:r>
            <a:r>
              <a:rPr lang="id-ID" dirty="0"/>
              <a:t> sebagai backend.</a:t>
            </a:r>
            <a:endParaRPr lang="en-US" dirty="0"/>
          </a:p>
          <a:p>
            <a:endParaRPr lang="en-US" dirty="0"/>
          </a:p>
          <a:p>
            <a:r>
              <a:rPr lang="id-ID" dirty="0"/>
              <a:t>Matplotlib memiliki sejumlah backend berbeda yang tersedia. Salah satu batasan backend ini adalah bahwa tidak dapat mengubah angka setelah dirender. Jadi setelah memberikan gambar di atas, tidak ada cara untuk menambahkan, misalnya, judul gambar atau label.</a:t>
            </a:r>
            <a:endParaRPr lang="en-US" dirty="0"/>
          </a:p>
          <a:p>
            <a:endParaRPr lang="en-US"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32</a:t>
            </a:fld>
            <a:endParaRPr lang="id-ID"/>
          </a:p>
        </p:txBody>
      </p:sp>
    </p:spTree>
    <p:extLst>
      <p:ext uri="{BB962C8B-B14F-4D97-AF65-F5344CB8AC3E}">
        <p14:creationId xmlns:p14="http://schemas.microsoft.com/office/powerpoint/2010/main" val="17814896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err="1"/>
              <a:t>Matplotlib</a:t>
            </a:r>
            <a:r>
              <a:rPr lang="en-US" u="sng" dirty="0"/>
              <a:t> </a:t>
            </a:r>
            <a:r>
              <a:rPr lang="en-US" u="sng" dirty="0" err="1"/>
              <a:t>Backends</a:t>
            </a:r>
            <a:r>
              <a:rPr lang="en-US" u="sng" dirty="0"/>
              <a:t> – Inline</a:t>
            </a:r>
          </a:p>
          <a:p>
            <a:endParaRPr lang="en-US" u="sng"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H</a:t>
            </a:r>
            <a:r>
              <a:rPr lang="id-ID" dirty="0"/>
              <a:t>arus </a:t>
            </a:r>
            <a:r>
              <a:rPr lang="en-US" dirty="0" err="1"/>
              <a:t>di</a:t>
            </a:r>
            <a:r>
              <a:rPr lang="id-ID" dirty="0"/>
              <a:t>buat plot baru dan menambahkan judul dan label sumbu sebelum memanggil fungsi </a:t>
            </a:r>
            <a:r>
              <a:rPr lang="en-US" dirty="0"/>
              <a:t>“show”</a:t>
            </a:r>
            <a:r>
              <a:rPr lang="id-ID" dirty="0"/>
              <a:t>. Backend yang mengatasi batasan ini adalah backend notebook.</a:t>
            </a:r>
          </a:p>
        </p:txBody>
      </p:sp>
      <p:sp>
        <p:nvSpPr>
          <p:cNvPr id="4" name="Slide Number Placeholder 3"/>
          <p:cNvSpPr>
            <a:spLocks noGrp="1"/>
          </p:cNvSpPr>
          <p:nvPr>
            <p:ph type="sldNum" sz="quarter" idx="10"/>
          </p:nvPr>
        </p:nvSpPr>
        <p:spPr/>
        <p:txBody>
          <a:bodyPr/>
          <a:lstStyle/>
          <a:p>
            <a:fld id="{CF48818C-C5E6-444A-A9F7-917A97CA3904}" type="slidenum">
              <a:rPr lang="id-ID" smtClean="0"/>
              <a:pPr/>
              <a:t>33</a:t>
            </a:fld>
            <a:endParaRPr lang="id-ID"/>
          </a:p>
        </p:txBody>
      </p:sp>
    </p:spTree>
    <p:extLst>
      <p:ext uri="{BB962C8B-B14F-4D97-AF65-F5344CB8AC3E}">
        <p14:creationId xmlns:p14="http://schemas.microsoft.com/office/powerpoint/2010/main" val="30280320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err="1"/>
              <a:t>Matplotlib</a:t>
            </a:r>
            <a:r>
              <a:rPr lang="en-US" u="sng" dirty="0"/>
              <a:t> </a:t>
            </a:r>
            <a:r>
              <a:rPr lang="en-US" u="sng" dirty="0" err="1"/>
              <a:t>Backends</a:t>
            </a:r>
            <a:r>
              <a:rPr lang="en-US" u="sng" dirty="0"/>
              <a:t> –</a:t>
            </a:r>
            <a:r>
              <a:rPr lang="en-US" u="sng" baseline="0" dirty="0"/>
              <a:t> notebook</a:t>
            </a:r>
          </a:p>
          <a:p>
            <a:endParaRPr lang="en-US" baseline="0" dirty="0"/>
          </a:p>
          <a:p>
            <a:r>
              <a:rPr lang="id-ID" dirty="0"/>
              <a:t>Dengan backend notebook, jika fungsi plt dipanggil</a:t>
            </a:r>
            <a:r>
              <a:rPr lang="en-US" dirty="0"/>
              <a:t>,</a:t>
            </a:r>
            <a:r>
              <a:rPr lang="en-US" baseline="0" dirty="0"/>
              <a:t> </a:t>
            </a:r>
            <a:r>
              <a:rPr lang="en-US" baseline="0" dirty="0" err="1"/>
              <a:t>akan</a:t>
            </a:r>
            <a:r>
              <a:rPr lang="en-US" baseline="0" dirty="0"/>
              <a:t> </a:t>
            </a:r>
            <a:r>
              <a:rPr lang="en-US" baseline="0" dirty="0" err="1"/>
              <a:t>diperiksa</a:t>
            </a:r>
            <a:r>
              <a:rPr lang="id-ID" dirty="0"/>
              <a:t> apakah ada angka aktif, dan fungsi apa pun yang </a:t>
            </a:r>
            <a:r>
              <a:rPr lang="en-US" dirty="0" err="1"/>
              <a:t>di</a:t>
            </a:r>
            <a:r>
              <a:rPr lang="id-ID" dirty="0"/>
              <a:t>panggil akan diterapkan pada angka aktif ini.</a:t>
            </a:r>
            <a:endParaRPr lang="en-US" dirty="0"/>
          </a:p>
          <a:p>
            <a:endParaRPr lang="en-US" dirty="0"/>
          </a:p>
          <a:p>
            <a:r>
              <a:rPr lang="id-ID" dirty="0"/>
              <a:t>Jika angka tidak ada, </a:t>
            </a:r>
            <a:r>
              <a:rPr lang="en-US" dirty="0" err="1"/>
              <a:t>akan</a:t>
            </a:r>
            <a:r>
              <a:rPr lang="id-ID" dirty="0"/>
              <a:t> membuat angka baru. Jadi ketika memanggil fungsi plt.plot untuk memplot tanda melingkar pada posisi (5, 5), backend memeriksa apakah ada figur aktif karena tidak ada figur aktif yang menghasilkan angka dan menambahkan tanda melingkar ke posisi ( 5, 5).</a:t>
            </a:r>
          </a:p>
          <a:p>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34</a:t>
            </a:fld>
            <a:endParaRPr lang="id-ID"/>
          </a:p>
        </p:txBody>
      </p:sp>
    </p:spTree>
    <p:extLst>
      <p:ext uri="{BB962C8B-B14F-4D97-AF65-F5344CB8AC3E}">
        <p14:creationId xmlns:p14="http://schemas.microsoft.com/office/powerpoint/2010/main" val="716730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Contoh</a:t>
            </a:r>
            <a:r>
              <a:rPr lang="en-US" dirty="0"/>
              <a:t> ke-1</a:t>
            </a:r>
            <a:r>
              <a:rPr lang="en-US" baseline="0" dirty="0"/>
              <a:t> </a:t>
            </a:r>
            <a:r>
              <a:rPr lang="en-US" baseline="0" dirty="0" err="1"/>
              <a:t>untuk</a:t>
            </a:r>
            <a:r>
              <a:rPr lang="en-US" baseline="0" dirty="0"/>
              <a:t> </a:t>
            </a:r>
            <a:r>
              <a:rPr lang="en-US" baseline="0" dirty="0" err="1"/>
              <a:t>visualisasi</a:t>
            </a:r>
            <a:r>
              <a:rPr lang="en-US" baseline="0" dirty="0"/>
              <a:t> data:</a:t>
            </a:r>
          </a:p>
          <a:p>
            <a:endParaRPr lang="en-US" baseline="0" dirty="0"/>
          </a:p>
          <a:p>
            <a:r>
              <a:rPr lang="en-US" baseline="0" dirty="0" err="1"/>
              <a:t>Misalkan</a:t>
            </a:r>
            <a:r>
              <a:rPr lang="en-US" baseline="0" dirty="0"/>
              <a:t> </a:t>
            </a:r>
            <a:r>
              <a:rPr lang="en-US" baseline="0" dirty="0" err="1"/>
              <a:t>ada</a:t>
            </a:r>
            <a:r>
              <a:rPr lang="en-US" baseline="0" dirty="0"/>
              <a:t> data “</a:t>
            </a:r>
            <a:r>
              <a:rPr lang="en-US" baseline="0" dirty="0" err="1"/>
              <a:t>pilihan</a:t>
            </a:r>
            <a:r>
              <a:rPr lang="en-US" baseline="0" dirty="0"/>
              <a:t> </a:t>
            </a:r>
            <a:r>
              <a:rPr lang="en-US" baseline="0" dirty="0" err="1"/>
              <a:t>bagian</a:t>
            </a:r>
            <a:r>
              <a:rPr lang="en-US" baseline="0" dirty="0"/>
              <a:t> </a:t>
            </a:r>
            <a:r>
              <a:rPr lang="en-US" baseline="0" dirty="0" err="1"/>
              <a:t>daging</a:t>
            </a:r>
            <a:r>
              <a:rPr lang="en-US" baseline="0" dirty="0"/>
              <a:t>” yang </a:t>
            </a:r>
            <a:r>
              <a:rPr lang="en-US" baseline="0" dirty="0" err="1"/>
              <a:t>lebih</a:t>
            </a:r>
            <a:r>
              <a:rPr lang="en-US" baseline="0" dirty="0"/>
              <a:t> </a:t>
            </a:r>
            <a:r>
              <a:rPr lang="en-US" baseline="0" dirty="0" err="1"/>
              <a:t>disukai</a:t>
            </a:r>
            <a:r>
              <a:rPr lang="en-US" baseline="0" dirty="0"/>
              <a:t> </a:t>
            </a:r>
            <a:r>
              <a:rPr lang="en-US" baseline="0" dirty="0" err="1"/>
              <a:t>dalam</a:t>
            </a:r>
            <a:r>
              <a:rPr lang="en-US" baseline="0" dirty="0"/>
              <a:t> </a:t>
            </a:r>
            <a:r>
              <a:rPr lang="en-US" baseline="0" dirty="0" err="1"/>
              <a:t>presentase</a:t>
            </a:r>
            <a:r>
              <a:rPr lang="en-US" baseline="0" dirty="0"/>
              <a:t>, </a:t>
            </a:r>
            <a:r>
              <a:rPr lang="en-US" baseline="0" dirty="0" err="1"/>
              <a:t>terdiri</a:t>
            </a:r>
            <a:r>
              <a:rPr lang="en-US" baseline="0" dirty="0"/>
              <a:t> </a:t>
            </a:r>
            <a:r>
              <a:rPr lang="en-US" baseline="0" dirty="0" err="1"/>
              <a:t>dari</a:t>
            </a:r>
            <a:r>
              <a:rPr lang="en-US" baseline="0" dirty="0"/>
              <a:t>:</a:t>
            </a:r>
          </a:p>
          <a:p>
            <a:pPr marL="228600" indent="-228600">
              <a:buAutoNum type="arabicPeriod"/>
            </a:pPr>
            <a:r>
              <a:rPr lang="en-US" baseline="0" dirty="0"/>
              <a:t>Bacon (</a:t>
            </a:r>
            <a:r>
              <a:rPr lang="en-US" baseline="0" dirty="0" err="1"/>
              <a:t>disukai</a:t>
            </a:r>
            <a:r>
              <a:rPr lang="en-US" baseline="0" dirty="0"/>
              <a:t> </a:t>
            </a:r>
            <a:r>
              <a:rPr lang="en-US" baseline="0" dirty="0" err="1"/>
              <a:t>oleh</a:t>
            </a:r>
            <a:r>
              <a:rPr lang="en-US" baseline="0" dirty="0"/>
              <a:t> 42% </a:t>
            </a:r>
            <a:r>
              <a:rPr lang="en-US" baseline="0" dirty="0" err="1"/>
              <a:t>responden</a:t>
            </a:r>
            <a:r>
              <a:rPr lang="en-US" baseline="0" dirty="0"/>
              <a:t>) </a:t>
            </a:r>
          </a:p>
          <a:p>
            <a:pPr marL="228600" indent="-228600">
              <a:buAutoNum type="arabicPeriod"/>
            </a:pPr>
            <a:r>
              <a:rPr lang="en-US" baseline="0" dirty="0"/>
              <a:t>Ribs (</a:t>
            </a:r>
            <a:r>
              <a:rPr lang="en-US" baseline="0" dirty="0" err="1"/>
              <a:t>disukai</a:t>
            </a:r>
            <a:r>
              <a:rPr lang="en-US" baseline="0" dirty="0"/>
              <a:t> </a:t>
            </a:r>
            <a:r>
              <a:rPr lang="en-US" baseline="0" dirty="0" err="1"/>
              <a:t>oleh</a:t>
            </a:r>
            <a:r>
              <a:rPr lang="en-US" baseline="0" dirty="0"/>
              <a:t> 14% </a:t>
            </a:r>
            <a:r>
              <a:rPr lang="en-US" baseline="0" dirty="0" err="1"/>
              <a:t>responden</a:t>
            </a:r>
            <a:r>
              <a:rPr lang="en-US" baseline="0" dirty="0"/>
              <a:t>)</a:t>
            </a:r>
          </a:p>
          <a:p>
            <a:pPr marL="228600" indent="-228600">
              <a:buAutoNum type="arabicPeriod"/>
            </a:pPr>
            <a:r>
              <a:rPr lang="en-US" baseline="0" dirty="0"/>
              <a:t>Ham (</a:t>
            </a:r>
            <a:r>
              <a:rPr lang="en-US" baseline="0" dirty="0" err="1"/>
              <a:t>disukai</a:t>
            </a:r>
            <a:r>
              <a:rPr lang="en-US" baseline="0" dirty="0"/>
              <a:t> </a:t>
            </a:r>
            <a:r>
              <a:rPr lang="en-US" baseline="0" dirty="0" err="1"/>
              <a:t>oleh</a:t>
            </a:r>
            <a:r>
              <a:rPr lang="en-US" baseline="0" dirty="0"/>
              <a:t> 12% </a:t>
            </a:r>
            <a:r>
              <a:rPr lang="en-US" baseline="0" dirty="0" err="1"/>
              <a:t>responden</a:t>
            </a:r>
            <a:r>
              <a:rPr lang="en-US" baseline="0" dirty="0"/>
              <a:t>)</a:t>
            </a:r>
          </a:p>
          <a:p>
            <a:pPr marL="228600" indent="-228600">
              <a:buAutoNum type="arabicPeriod"/>
            </a:pPr>
            <a:r>
              <a:rPr lang="en-US" baseline="0" dirty="0"/>
              <a:t>Other (</a:t>
            </a:r>
            <a:r>
              <a:rPr lang="en-US" baseline="0" dirty="0" err="1"/>
              <a:t>disukai</a:t>
            </a:r>
            <a:r>
              <a:rPr lang="en-US" baseline="0" dirty="0"/>
              <a:t> </a:t>
            </a:r>
            <a:r>
              <a:rPr lang="en-US" baseline="0" dirty="0" err="1"/>
              <a:t>oleh</a:t>
            </a:r>
            <a:r>
              <a:rPr lang="en-US" baseline="0" dirty="0"/>
              <a:t> 32% </a:t>
            </a:r>
            <a:r>
              <a:rPr lang="en-US" baseline="0" dirty="0" err="1"/>
              <a:t>responden</a:t>
            </a:r>
            <a:r>
              <a:rPr lang="en-US" baseline="0" dirty="0"/>
              <a:t>)</a:t>
            </a:r>
          </a:p>
          <a:p>
            <a:pPr marL="228600" indent="-228600">
              <a:buNone/>
            </a:pPr>
            <a:endParaRPr lang="en-US" baseline="0" dirty="0"/>
          </a:p>
          <a:p>
            <a:pPr marL="228600" indent="-228600">
              <a:buNone/>
            </a:pPr>
            <a:r>
              <a:rPr lang="en-US" baseline="0" dirty="0"/>
              <a:t>Data </a:t>
            </a:r>
            <a:r>
              <a:rPr lang="en-US" baseline="0" dirty="0" err="1"/>
              <a:t>diatas</a:t>
            </a:r>
            <a:r>
              <a:rPr lang="en-US" baseline="0" dirty="0"/>
              <a:t> </a:t>
            </a:r>
            <a:r>
              <a:rPr lang="en-US" baseline="0" dirty="0" err="1"/>
              <a:t>dapat</a:t>
            </a:r>
            <a:r>
              <a:rPr lang="en-US" baseline="0" dirty="0"/>
              <a:t> </a:t>
            </a:r>
            <a:r>
              <a:rPr lang="en-US" baseline="0" dirty="0" err="1"/>
              <a:t>divisualisasikan</a:t>
            </a:r>
            <a:r>
              <a:rPr lang="en-US" baseline="0" dirty="0"/>
              <a:t> </a:t>
            </a:r>
            <a:r>
              <a:rPr lang="en-US" baseline="0" dirty="0" err="1"/>
              <a:t>dalam</a:t>
            </a:r>
            <a:r>
              <a:rPr lang="en-US" baseline="0" dirty="0"/>
              <a:t> </a:t>
            </a:r>
            <a:r>
              <a:rPr lang="en-US" baseline="0" dirty="0" err="1"/>
              <a:t>bentuk</a:t>
            </a:r>
            <a:r>
              <a:rPr lang="en-US" baseline="0" dirty="0"/>
              <a:t> diagram, </a:t>
            </a:r>
            <a:r>
              <a:rPr lang="en-US" baseline="0" dirty="0" err="1"/>
              <a:t>salah</a:t>
            </a:r>
            <a:r>
              <a:rPr lang="en-US" baseline="0" dirty="0"/>
              <a:t> </a:t>
            </a:r>
            <a:r>
              <a:rPr lang="en-US" baseline="0" dirty="0" err="1"/>
              <a:t>satunya</a:t>
            </a:r>
            <a:r>
              <a:rPr lang="en-US" baseline="0" dirty="0"/>
              <a:t> </a:t>
            </a:r>
            <a:r>
              <a:rPr lang="en-US" baseline="0" dirty="0" err="1"/>
              <a:t>adalah</a:t>
            </a:r>
            <a:r>
              <a:rPr lang="en-US" baseline="0" dirty="0"/>
              <a:t> diagram PIE.</a:t>
            </a:r>
          </a:p>
          <a:p>
            <a:pPr marL="228600" indent="-228600">
              <a:buNone/>
            </a:pPr>
            <a:r>
              <a:rPr lang="en-US" baseline="0" dirty="0" err="1"/>
              <a:t>Tampak</a:t>
            </a:r>
            <a:r>
              <a:rPr lang="en-US" baseline="0" dirty="0"/>
              <a:t> </a:t>
            </a:r>
            <a:r>
              <a:rPr lang="en-US" baseline="0" dirty="0" err="1"/>
              <a:t>pada</a:t>
            </a:r>
            <a:r>
              <a:rPr lang="en-US" baseline="0" dirty="0"/>
              <a:t> </a:t>
            </a:r>
            <a:r>
              <a:rPr lang="en-US" baseline="0" dirty="0" err="1"/>
              <a:t>gambar</a:t>
            </a:r>
            <a:r>
              <a:rPr lang="en-US" baseline="0" dirty="0"/>
              <a:t>, diagram pie </a:t>
            </a:r>
            <a:r>
              <a:rPr lang="en-US" baseline="0" dirty="0" err="1"/>
              <a:t>dalam</a:t>
            </a:r>
            <a:r>
              <a:rPr lang="en-US" baseline="0" dirty="0"/>
              <a:t> </a:t>
            </a:r>
            <a:r>
              <a:rPr lang="en-US" baseline="0" dirty="0" err="1"/>
              <a:t>bentuk</a:t>
            </a:r>
            <a:r>
              <a:rPr lang="en-US" baseline="0" dirty="0"/>
              <a:t> 3D </a:t>
            </a:r>
            <a:r>
              <a:rPr lang="en-US" baseline="0" dirty="0" err="1"/>
              <a:t>dan</a:t>
            </a:r>
            <a:r>
              <a:rPr lang="en-US" baseline="0" dirty="0"/>
              <a:t> </a:t>
            </a:r>
            <a:r>
              <a:rPr lang="en-US" baseline="0" dirty="0" err="1"/>
              <a:t>memiliki</a:t>
            </a:r>
            <a:r>
              <a:rPr lang="en-US" baseline="0" dirty="0"/>
              <a:t> 2 </a:t>
            </a:r>
            <a:r>
              <a:rPr lang="en-US" baseline="0" dirty="0" err="1"/>
              <a:t>warna</a:t>
            </a:r>
            <a:r>
              <a:rPr lang="en-US" baseline="0" dirty="0"/>
              <a:t> background </a:t>
            </a:r>
            <a:r>
              <a:rPr lang="en-US" baseline="0" dirty="0" err="1"/>
              <a:t>yaitu</a:t>
            </a:r>
            <a:r>
              <a:rPr lang="en-US" baseline="0" dirty="0"/>
              <a:t>:</a:t>
            </a:r>
          </a:p>
          <a:p>
            <a:pPr marL="228600" indent="-228600">
              <a:buFontTx/>
              <a:buChar char="-"/>
            </a:pPr>
            <a:r>
              <a:rPr lang="en-US" baseline="0" dirty="0" err="1"/>
              <a:t>Warna</a:t>
            </a:r>
            <a:r>
              <a:rPr lang="en-US" baseline="0" dirty="0"/>
              <a:t> </a:t>
            </a:r>
            <a:r>
              <a:rPr lang="en-US" baseline="0" dirty="0" err="1"/>
              <a:t>biru</a:t>
            </a:r>
            <a:r>
              <a:rPr lang="en-US" baseline="0" dirty="0"/>
              <a:t> (</a:t>
            </a:r>
            <a:r>
              <a:rPr lang="en-US" baseline="0" dirty="0" err="1"/>
              <a:t>bingkai</a:t>
            </a:r>
            <a:r>
              <a:rPr lang="en-US" baseline="0" dirty="0"/>
              <a:t> </a:t>
            </a:r>
            <a:r>
              <a:rPr lang="en-US" baseline="0" dirty="0" err="1"/>
              <a:t>kotak</a:t>
            </a:r>
            <a:r>
              <a:rPr lang="en-US" baseline="0" dirty="0"/>
              <a:t> paling </a:t>
            </a:r>
            <a:r>
              <a:rPr lang="en-US" baseline="0" dirty="0" err="1"/>
              <a:t>luar</a:t>
            </a:r>
            <a:r>
              <a:rPr lang="en-US" baseline="0" dirty="0"/>
              <a:t>)</a:t>
            </a:r>
          </a:p>
          <a:p>
            <a:pPr marL="228600" indent="-228600">
              <a:buFontTx/>
              <a:buChar char="-"/>
            </a:pPr>
            <a:r>
              <a:rPr lang="en-US" baseline="0" dirty="0" err="1"/>
              <a:t>Warna</a:t>
            </a:r>
            <a:r>
              <a:rPr lang="en-US" baseline="0" dirty="0"/>
              <a:t> </a:t>
            </a:r>
            <a:r>
              <a:rPr lang="en-US" baseline="0" dirty="0" err="1"/>
              <a:t>abu-abu</a:t>
            </a:r>
            <a:r>
              <a:rPr lang="en-US" baseline="0" dirty="0"/>
              <a:t> (</a:t>
            </a:r>
            <a:r>
              <a:rPr lang="en-US" baseline="0" dirty="0" err="1"/>
              <a:t>bingkai</a:t>
            </a:r>
            <a:r>
              <a:rPr lang="en-US" baseline="0" dirty="0"/>
              <a:t> </a:t>
            </a:r>
            <a:r>
              <a:rPr lang="en-US" baseline="0" dirty="0" err="1"/>
              <a:t>kotak</a:t>
            </a:r>
            <a:r>
              <a:rPr lang="en-US" baseline="0" dirty="0"/>
              <a:t> </a:t>
            </a:r>
            <a:r>
              <a:rPr lang="en-US" baseline="0" dirty="0" err="1"/>
              <a:t>dalam</a:t>
            </a:r>
            <a:r>
              <a:rPr lang="en-US" baseline="0" dirty="0"/>
              <a:t>) </a:t>
            </a:r>
          </a:p>
        </p:txBody>
      </p:sp>
      <p:sp>
        <p:nvSpPr>
          <p:cNvPr id="4" name="Slide Number Placeholder 3"/>
          <p:cNvSpPr>
            <a:spLocks noGrp="1"/>
          </p:cNvSpPr>
          <p:nvPr>
            <p:ph type="sldNum" sz="quarter" idx="10"/>
          </p:nvPr>
        </p:nvSpPr>
        <p:spPr/>
        <p:txBody>
          <a:bodyPr/>
          <a:lstStyle/>
          <a:p>
            <a:fld id="{CF48818C-C5E6-444A-A9F7-917A97CA3904}" type="slidenum">
              <a:rPr lang="id-ID" smtClean="0"/>
              <a:pPr/>
              <a:t>6</a:t>
            </a:fld>
            <a:endParaRPr lang="id-ID"/>
          </a:p>
        </p:txBody>
      </p:sp>
    </p:spTree>
    <p:extLst>
      <p:ext uri="{BB962C8B-B14F-4D97-AF65-F5344CB8AC3E}">
        <p14:creationId xmlns:p14="http://schemas.microsoft.com/office/powerpoint/2010/main" val="18037818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sng" dirty="0" err="1"/>
              <a:t>Matplotlib</a:t>
            </a:r>
            <a:r>
              <a:rPr lang="en-US" u="sng" dirty="0"/>
              <a:t> </a:t>
            </a:r>
            <a:r>
              <a:rPr lang="en-US" u="sng" dirty="0" err="1"/>
              <a:t>Backends</a:t>
            </a:r>
            <a:r>
              <a:rPr lang="en-US" u="sng" dirty="0"/>
              <a:t> –</a:t>
            </a:r>
            <a:r>
              <a:rPr lang="en-US" u="sng" baseline="0" dirty="0"/>
              <a:t> notebook</a:t>
            </a:r>
          </a:p>
          <a:p>
            <a:endParaRPr lang="en-US" dirty="0"/>
          </a:p>
          <a:p>
            <a:r>
              <a:rPr lang="id-ID" dirty="0"/>
              <a:t>D</a:t>
            </a:r>
            <a:r>
              <a:rPr lang="en-US" dirty="0" err="1"/>
              <a:t>engan</a:t>
            </a:r>
            <a:r>
              <a:rPr lang="en-US" dirty="0"/>
              <a:t> </a:t>
            </a:r>
            <a:r>
              <a:rPr lang="en-US" dirty="0" err="1"/>
              <a:t>fungsi</a:t>
            </a:r>
            <a:r>
              <a:rPr lang="en-US" dirty="0"/>
              <a:t> notebook </a:t>
            </a:r>
            <a:r>
              <a:rPr lang="id-ID" dirty="0"/>
              <a:t>dapat dengan mudah menambahkan judul misalnya atau label ke sumbu setelah plot dibuat, tanpa perlu membuat ulang gambar</a:t>
            </a:r>
            <a:r>
              <a:rPr lang="en-US" dirty="0"/>
              <a:t>.</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35</a:t>
            </a:fld>
            <a:endParaRPr lang="id-ID"/>
          </a:p>
        </p:txBody>
      </p:sp>
    </p:spTree>
    <p:extLst>
      <p:ext uri="{BB962C8B-B14F-4D97-AF65-F5344CB8AC3E}">
        <p14:creationId xmlns:p14="http://schemas.microsoft.com/office/powerpoint/2010/main" val="6205828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err="1"/>
              <a:t>Matplotlib</a:t>
            </a:r>
            <a:r>
              <a:rPr lang="en-US" u="sng" dirty="0"/>
              <a:t> – Pandas</a:t>
            </a:r>
          </a:p>
          <a:p>
            <a:endParaRPr lang="en-US" dirty="0"/>
          </a:p>
          <a:p>
            <a:r>
              <a:rPr lang="en-US" baseline="0" dirty="0"/>
              <a:t>P</a:t>
            </a:r>
            <a:r>
              <a:rPr lang="id-ID" dirty="0"/>
              <a:t>anda</a:t>
            </a:r>
            <a:r>
              <a:rPr lang="en-US" dirty="0"/>
              <a:t>s</a:t>
            </a:r>
            <a:r>
              <a:rPr lang="id-ID" dirty="0"/>
              <a:t> juga</a:t>
            </a:r>
            <a:r>
              <a:rPr lang="en-US" baseline="0" dirty="0"/>
              <a:t> </a:t>
            </a:r>
            <a:r>
              <a:rPr lang="en-US" baseline="0" dirty="0" err="1"/>
              <a:t>dapat</a:t>
            </a:r>
            <a:r>
              <a:rPr lang="en-US" baseline="0" dirty="0"/>
              <a:t> </a:t>
            </a:r>
            <a:r>
              <a:rPr lang="en-US" baseline="0" dirty="0" err="1"/>
              <a:t>di</a:t>
            </a:r>
            <a:r>
              <a:rPr lang="id-ID" dirty="0"/>
              <a:t>implementasi</a:t>
            </a:r>
            <a:r>
              <a:rPr lang="en-US" dirty="0" err="1"/>
              <a:t>kan</a:t>
            </a:r>
            <a:r>
              <a:rPr lang="en-US" baseline="0" dirty="0"/>
              <a:t> </a:t>
            </a:r>
            <a:r>
              <a:rPr lang="en-US" baseline="0" dirty="0" err="1"/>
              <a:t>dengan</a:t>
            </a:r>
            <a:r>
              <a:rPr lang="en-US" baseline="0" dirty="0"/>
              <a:t> </a:t>
            </a:r>
            <a:r>
              <a:rPr lang="en-US" baseline="0" dirty="0" err="1"/>
              <a:t>matplotlib</a:t>
            </a:r>
            <a:r>
              <a:rPr lang="en-US" baseline="0" dirty="0"/>
              <a:t>.</a:t>
            </a:r>
            <a:r>
              <a:rPr lang="id-ID" dirty="0"/>
              <a:t>. Oleh karena itu, memplot dalam </a:t>
            </a:r>
            <a:r>
              <a:rPr lang="en-US" dirty="0"/>
              <a:t>P</a:t>
            </a:r>
            <a:r>
              <a:rPr lang="id-ID" dirty="0"/>
              <a:t>anda</a:t>
            </a:r>
            <a:r>
              <a:rPr lang="en-US" dirty="0"/>
              <a:t>s</a:t>
            </a:r>
            <a:r>
              <a:rPr lang="id-ID" dirty="0"/>
              <a:t> sesederhana memanggil fungsi plot pada seri </a:t>
            </a:r>
            <a:r>
              <a:rPr lang="en-US" dirty="0"/>
              <a:t>P</a:t>
            </a:r>
            <a:r>
              <a:rPr lang="id-ID" dirty="0"/>
              <a:t>anda</a:t>
            </a:r>
            <a:r>
              <a:rPr lang="en-US" dirty="0"/>
              <a:t>s</a:t>
            </a:r>
            <a:r>
              <a:rPr lang="id-ID" dirty="0"/>
              <a:t> atau dataframe tertentu.</a:t>
            </a:r>
            <a:endParaRPr lang="en-US" dirty="0"/>
          </a:p>
          <a:p>
            <a:endParaRPr lang="en-US" dirty="0"/>
          </a:p>
          <a:p>
            <a:r>
              <a:rPr lang="en-US" dirty="0" err="1"/>
              <a:t>Misalkan</a:t>
            </a:r>
            <a:r>
              <a:rPr lang="en-US" dirty="0"/>
              <a:t> </a:t>
            </a:r>
            <a:r>
              <a:rPr lang="en-US" dirty="0" err="1"/>
              <a:t>terdapat</a:t>
            </a:r>
            <a:r>
              <a:rPr lang="id-ID" dirty="0"/>
              <a:t> data jumlah imigran dari India dan Cina ke Kanada dari 1980 hingga 1996 dan </a:t>
            </a:r>
            <a:r>
              <a:rPr lang="en-US" dirty="0" err="1"/>
              <a:t>dapat</a:t>
            </a:r>
            <a:r>
              <a:rPr lang="en-US" dirty="0"/>
              <a:t> </a:t>
            </a:r>
            <a:r>
              <a:rPr lang="en-US" dirty="0" err="1"/>
              <a:t>dikatakan</a:t>
            </a:r>
            <a:r>
              <a:rPr lang="en-US" dirty="0"/>
              <a:t> </a:t>
            </a:r>
            <a:r>
              <a:rPr lang="en-US" dirty="0" err="1"/>
              <a:t>akan</a:t>
            </a:r>
            <a:r>
              <a:rPr lang="en-US" dirty="0"/>
              <a:t> </a:t>
            </a:r>
            <a:r>
              <a:rPr lang="en-US" dirty="0" err="1"/>
              <a:t>digambarkan</a:t>
            </a:r>
            <a:r>
              <a:rPr lang="en-US" dirty="0"/>
              <a:t> diagram </a:t>
            </a:r>
            <a:r>
              <a:rPr lang="en-US" dirty="0" err="1"/>
              <a:t>untuk</a:t>
            </a:r>
            <a:r>
              <a:rPr lang="en-US" dirty="0"/>
              <a:t> data </a:t>
            </a:r>
            <a:r>
              <a:rPr lang="en-US" dirty="0" err="1"/>
              <a:t>tersebut</a:t>
            </a:r>
            <a:r>
              <a:rPr lang="en-US" dirty="0"/>
              <a:t>.</a:t>
            </a:r>
          </a:p>
          <a:p>
            <a:r>
              <a:rPr lang="id-ID" dirty="0"/>
              <a:t>Yang harus </a:t>
            </a:r>
            <a:r>
              <a:rPr lang="en-US" dirty="0" err="1"/>
              <a:t>di</a:t>
            </a:r>
            <a:r>
              <a:rPr lang="id-ID" dirty="0"/>
              <a:t>lakukan adalah memanggil fungsi plot pada kerangka data ini yang </a:t>
            </a:r>
            <a:r>
              <a:rPr lang="en-US" dirty="0" err="1"/>
              <a:t>di</a:t>
            </a:r>
            <a:r>
              <a:rPr lang="id-ID" dirty="0"/>
              <a:t>sebut India_China_df dan mengatur jenis parameter ke baris dan di sana</a:t>
            </a:r>
            <a:r>
              <a:rPr lang="en-US" baseline="0" dirty="0"/>
              <a:t> </a:t>
            </a:r>
            <a:r>
              <a:rPr lang="en-US" baseline="0" dirty="0" err="1"/>
              <a:t>dimiliki</a:t>
            </a:r>
            <a:r>
              <a:rPr lang="id-ID" dirty="0"/>
              <a:t>: plot garis data dalam bingkai data.</a:t>
            </a:r>
            <a:endParaRPr lang="en-US" dirty="0"/>
          </a:p>
          <a:p>
            <a:endParaRPr lang="en-US"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36</a:t>
            </a:fld>
            <a:endParaRPr lang="id-ID"/>
          </a:p>
        </p:txBody>
      </p:sp>
    </p:spTree>
    <p:extLst>
      <p:ext uri="{BB962C8B-B14F-4D97-AF65-F5344CB8AC3E}">
        <p14:creationId xmlns:p14="http://schemas.microsoft.com/office/powerpoint/2010/main" val="28216625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err="1"/>
              <a:t>Matplotlib</a:t>
            </a:r>
            <a:r>
              <a:rPr lang="en-US" u="sng" dirty="0"/>
              <a:t> – Pandas</a:t>
            </a:r>
          </a:p>
          <a:p>
            <a:endParaRPr lang="en-US" dirty="0"/>
          </a:p>
          <a:p>
            <a:r>
              <a:rPr lang="id-ID" dirty="0"/>
              <a:t>Merencanakan histogram data tidak berbeda</a:t>
            </a:r>
            <a:r>
              <a:rPr lang="en-US" dirty="0"/>
              <a:t> </a:t>
            </a:r>
            <a:r>
              <a:rPr lang="en-US" dirty="0" err="1"/>
              <a:t>caranya</a:t>
            </a:r>
            <a:r>
              <a:rPr lang="id-ID" dirty="0"/>
              <a:t>. Jadi katakanlah ingin memplot histogram dari kolom India di kerangka data.</a:t>
            </a:r>
            <a:endParaRPr lang="en-US" dirty="0"/>
          </a:p>
          <a:p>
            <a:endParaRPr lang="en-US" dirty="0"/>
          </a:p>
          <a:p>
            <a:r>
              <a:rPr lang="id-ID" dirty="0"/>
              <a:t>Yang harus </a:t>
            </a:r>
            <a:r>
              <a:rPr lang="en-US" dirty="0" err="1"/>
              <a:t>di</a:t>
            </a:r>
            <a:r>
              <a:rPr lang="id-ID" dirty="0"/>
              <a:t>lakukan adalah memanggil fungsi plot pada kolom itu dan mengatur jenis parameter ke hist, untuk histogram. Dan begitulah. Histogram jumlah imigran India ke Kanada dari 1980 hingga 1996.</a:t>
            </a:r>
          </a:p>
          <a:p>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37</a:t>
            </a:fld>
            <a:endParaRPr lang="id-ID"/>
          </a:p>
        </p:txBody>
      </p:sp>
    </p:spTree>
    <p:extLst>
      <p:ext uri="{BB962C8B-B14F-4D97-AF65-F5344CB8AC3E}">
        <p14:creationId xmlns:p14="http://schemas.microsoft.com/office/powerpoint/2010/main" val="39518343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Dataset</a:t>
            </a:r>
          </a:p>
          <a:p>
            <a:endParaRPr lang="en-US" u="sng" dirty="0"/>
          </a:p>
          <a:p>
            <a:r>
              <a:rPr lang="en-US" u="none" dirty="0" err="1"/>
              <a:t>Paket</a:t>
            </a:r>
            <a:r>
              <a:rPr lang="en-US" u="none" baseline="0" dirty="0"/>
              <a:t> </a:t>
            </a:r>
            <a:r>
              <a:rPr lang="en-US" u="none" baseline="0" dirty="0" err="1"/>
              <a:t>pembelajaran</a:t>
            </a:r>
            <a:r>
              <a:rPr lang="en-US" u="none" baseline="0" dirty="0"/>
              <a:t> </a:t>
            </a:r>
            <a:r>
              <a:rPr lang="en-US" u="none" baseline="0" dirty="0" err="1"/>
              <a:t>materi</a:t>
            </a:r>
            <a:r>
              <a:rPr lang="en-US" u="none" baseline="0" dirty="0"/>
              <a:t> “</a:t>
            </a:r>
            <a:r>
              <a:rPr lang="en-US" u="none" baseline="0" dirty="0" err="1"/>
              <a:t>matplotlib</a:t>
            </a:r>
            <a:r>
              <a:rPr lang="en-US" u="none" baseline="0" dirty="0"/>
              <a:t>” </a:t>
            </a:r>
            <a:r>
              <a:rPr lang="en-US" u="none" baseline="0" dirty="0" err="1"/>
              <a:t>menggunakan</a:t>
            </a:r>
            <a:r>
              <a:rPr lang="en-US" u="none" baseline="0" dirty="0"/>
              <a:t> data </a:t>
            </a:r>
            <a:r>
              <a:rPr lang="en-US" u="none" baseline="0" dirty="0" err="1"/>
              <a:t>imigran</a:t>
            </a:r>
            <a:r>
              <a:rPr lang="en-US" u="none" baseline="0" dirty="0"/>
              <a:t> yang </a:t>
            </a:r>
            <a:r>
              <a:rPr lang="en-US" u="none" baseline="0" dirty="0" err="1"/>
              <a:t>ada</a:t>
            </a:r>
            <a:r>
              <a:rPr lang="en-US" u="none" baseline="0" dirty="0"/>
              <a:t> </a:t>
            </a:r>
            <a:r>
              <a:rPr lang="en-US" u="none" baseline="0" dirty="0" err="1"/>
              <a:t>di</a:t>
            </a:r>
            <a:r>
              <a:rPr lang="en-US" u="none" baseline="0" dirty="0"/>
              <a:t> Canada.</a:t>
            </a:r>
          </a:p>
          <a:p>
            <a:pPr marL="457200" indent="-457200">
              <a:buFont typeface="+mj-lt"/>
              <a:buAutoNum type="arabicPeriod"/>
            </a:pPr>
            <a:r>
              <a:rPr lang="en-US" dirty="0" err="1"/>
              <a:t>Divisi</a:t>
            </a:r>
            <a:r>
              <a:rPr lang="en-US" dirty="0"/>
              <a:t> </a:t>
            </a:r>
            <a:r>
              <a:rPr lang="en-US" dirty="0" err="1"/>
              <a:t>populasi</a:t>
            </a:r>
            <a:r>
              <a:rPr lang="en-US" dirty="0"/>
              <a:t> </a:t>
            </a:r>
            <a:r>
              <a:rPr lang="en-US" dirty="0" err="1"/>
              <a:t>negara-negara</a:t>
            </a:r>
            <a:r>
              <a:rPr lang="en-US" dirty="0"/>
              <a:t> </a:t>
            </a:r>
            <a:r>
              <a:rPr lang="en-US" dirty="0" err="1"/>
              <a:t>Amerika</a:t>
            </a:r>
            <a:r>
              <a:rPr lang="en-US" dirty="0"/>
              <a:t> </a:t>
            </a:r>
            <a:r>
              <a:rPr lang="en-US" dirty="0" err="1"/>
              <a:t>mengumpulkan</a:t>
            </a:r>
            <a:r>
              <a:rPr lang="en-US" dirty="0"/>
              <a:t> data yang </a:t>
            </a:r>
            <a:r>
              <a:rPr lang="en-US" dirty="0" err="1"/>
              <a:t>berkaitan</a:t>
            </a:r>
            <a:r>
              <a:rPr lang="en-US" dirty="0"/>
              <a:t> </a:t>
            </a:r>
            <a:r>
              <a:rPr lang="en-US" dirty="0" err="1"/>
              <a:t>dengan</a:t>
            </a:r>
            <a:r>
              <a:rPr lang="en-US" dirty="0"/>
              <a:t> 45 </a:t>
            </a:r>
            <a:r>
              <a:rPr lang="en-US" dirty="0" err="1"/>
              <a:t>negara</a:t>
            </a:r>
            <a:r>
              <a:rPr lang="en-US" dirty="0"/>
              <a:t>.</a:t>
            </a:r>
          </a:p>
          <a:p>
            <a:pPr marL="457200" indent="-457200">
              <a:buFont typeface="+mj-lt"/>
              <a:buAutoNum type="arabicPeriod"/>
            </a:pPr>
            <a:r>
              <a:rPr lang="en-US" dirty="0" err="1"/>
              <a:t>Untuk</a:t>
            </a:r>
            <a:r>
              <a:rPr lang="en-US" dirty="0"/>
              <a:t> </a:t>
            </a:r>
            <a:r>
              <a:rPr lang="en-US" dirty="0" err="1"/>
              <a:t>setiap</a:t>
            </a:r>
            <a:r>
              <a:rPr lang="en-US" dirty="0"/>
              <a:t> </a:t>
            </a:r>
            <a:r>
              <a:rPr lang="en-US" dirty="0" err="1"/>
              <a:t>negara</a:t>
            </a:r>
            <a:r>
              <a:rPr lang="en-US" dirty="0"/>
              <a:t>, data </a:t>
            </a:r>
            <a:r>
              <a:rPr lang="en-US" dirty="0" err="1"/>
              <a:t>tahunan</a:t>
            </a:r>
            <a:r>
              <a:rPr lang="en-US" dirty="0"/>
              <a:t> </a:t>
            </a:r>
            <a:r>
              <a:rPr lang="en-US" dirty="0" err="1"/>
              <a:t>tentang</a:t>
            </a:r>
            <a:r>
              <a:rPr lang="en-US" dirty="0"/>
              <a:t> </a:t>
            </a:r>
            <a:r>
              <a:rPr lang="en-US" dirty="0" err="1"/>
              <a:t>arus</a:t>
            </a:r>
            <a:r>
              <a:rPr lang="en-US" dirty="0"/>
              <a:t> </a:t>
            </a:r>
            <a:r>
              <a:rPr lang="en-US" dirty="0" err="1"/>
              <a:t>migran</a:t>
            </a:r>
            <a:r>
              <a:rPr lang="en-US" dirty="0"/>
              <a:t> </a:t>
            </a:r>
            <a:r>
              <a:rPr lang="en-US" dirty="0" err="1"/>
              <a:t>internasional</a:t>
            </a:r>
            <a:r>
              <a:rPr lang="en-US" dirty="0"/>
              <a:t> </a:t>
            </a:r>
            <a:r>
              <a:rPr lang="en-US" dirty="0" err="1"/>
              <a:t>dilaporkan</a:t>
            </a:r>
            <a:r>
              <a:rPr lang="en-US" dirty="0"/>
              <a:t> </a:t>
            </a:r>
            <a:r>
              <a:rPr lang="en-US" dirty="0" err="1"/>
              <a:t>selain</a:t>
            </a:r>
            <a:r>
              <a:rPr lang="en-US" dirty="0"/>
              <a:t> metadata </a:t>
            </a:r>
            <a:r>
              <a:rPr lang="en-US" dirty="0" err="1"/>
              <a:t>lainnya</a:t>
            </a:r>
            <a:r>
              <a:rPr lang="en-US" dirty="0"/>
              <a:t>.</a:t>
            </a:r>
          </a:p>
          <a:p>
            <a:pPr marL="457200" indent="-457200">
              <a:buFont typeface="+mj-lt"/>
              <a:buAutoNum type="arabicPeriod"/>
            </a:pPr>
            <a:r>
              <a:rPr lang="en-US" dirty="0"/>
              <a:t>Data yang </a:t>
            </a:r>
            <a:r>
              <a:rPr lang="en-US" dirty="0" err="1"/>
              <a:t>digunakan</a:t>
            </a:r>
            <a:r>
              <a:rPr lang="en-US" dirty="0"/>
              <a:t> </a:t>
            </a:r>
            <a:r>
              <a:rPr lang="en-US" dirty="0" err="1"/>
              <a:t>sebagai</a:t>
            </a:r>
            <a:r>
              <a:rPr lang="en-US" dirty="0"/>
              <a:t> </a:t>
            </a:r>
            <a:r>
              <a:rPr lang="en-US" dirty="0" err="1"/>
              <a:t>latihan</a:t>
            </a:r>
            <a:r>
              <a:rPr lang="en-US" dirty="0"/>
              <a:t> </a:t>
            </a:r>
            <a:r>
              <a:rPr lang="en-US" dirty="0" err="1"/>
              <a:t>pada</a:t>
            </a:r>
            <a:r>
              <a:rPr lang="en-US" dirty="0"/>
              <a:t> </a:t>
            </a:r>
            <a:r>
              <a:rPr lang="en-US" dirty="0" err="1"/>
              <a:t>paket</a:t>
            </a:r>
            <a:r>
              <a:rPr lang="en-US" dirty="0"/>
              <a:t> </a:t>
            </a:r>
            <a:r>
              <a:rPr lang="en-US" dirty="0" err="1"/>
              <a:t>metplotlib</a:t>
            </a:r>
            <a:r>
              <a:rPr lang="en-US" dirty="0"/>
              <a:t> </a:t>
            </a:r>
            <a:r>
              <a:rPr lang="en-US" dirty="0" err="1"/>
              <a:t>adalah</a:t>
            </a:r>
            <a:r>
              <a:rPr lang="en-US" dirty="0"/>
              <a:t> data PBB </a:t>
            </a:r>
            <a:r>
              <a:rPr lang="en-US" dirty="0" err="1"/>
              <a:t>tentang</a:t>
            </a:r>
            <a:r>
              <a:rPr lang="en-US" dirty="0"/>
              <a:t> </a:t>
            </a:r>
            <a:r>
              <a:rPr lang="en-US" dirty="0" err="1"/>
              <a:t>imigrasi</a:t>
            </a:r>
            <a:r>
              <a:rPr lang="en-US" dirty="0"/>
              <a:t> </a:t>
            </a:r>
            <a:r>
              <a:rPr lang="en-US" dirty="0" err="1"/>
              <a:t>ke</a:t>
            </a:r>
            <a:r>
              <a:rPr lang="en-US" dirty="0"/>
              <a:t> </a:t>
            </a:r>
            <a:r>
              <a:rPr lang="en-US" dirty="0" err="1"/>
              <a:t>Kanada</a:t>
            </a:r>
            <a:r>
              <a:rPr lang="en-US" dirty="0"/>
              <a:t>.</a:t>
            </a:r>
          </a:p>
          <a:p>
            <a:endParaRPr lang="en-US" u="sng" dirty="0"/>
          </a:p>
          <a:p>
            <a:r>
              <a:rPr lang="en-US" u="none" dirty="0" err="1"/>
              <a:t>Versi</a:t>
            </a:r>
            <a:r>
              <a:rPr lang="en-US" u="none" dirty="0"/>
              <a:t> </a:t>
            </a:r>
            <a:r>
              <a:rPr lang="en-US" u="none" dirty="0" err="1"/>
              <a:t>bahasa</a:t>
            </a:r>
            <a:r>
              <a:rPr lang="en-US" u="none" dirty="0"/>
              <a:t> </a:t>
            </a:r>
            <a:r>
              <a:rPr lang="en-US" u="none" dirty="0" err="1"/>
              <a:t>Inggris</a:t>
            </a:r>
            <a:r>
              <a:rPr lang="en-US" u="none" dirty="0"/>
              <a:t>:</a:t>
            </a:r>
          </a:p>
          <a:p>
            <a:pPr marL="457200" indent="-457200">
              <a:buFont typeface="+mj-lt"/>
              <a:buAutoNum type="arabicPeriod"/>
            </a:pPr>
            <a:r>
              <a:rPr lang="en-US" dirty="0"/>
              <a:t>The population division of the United nations compiled data pertaining to 45 countries. </a:t>
            </a:r>
            <a:endParaRPr lang="id-ID" dirty="0"/>
          </a:p>
          <a:p>
            <a:pPr marL="457200" indent="-457200">
              <a:buFont typeface="+mj-lt"/>
              <a:buAutoNum type="arabicPeriod"/>
            </a:pPr>
            <a:r>
              <a:rPr lang="en-US" dirty="0"/>
              <a:t>For each country, annual data on the flows of international migrants is reported in addition to other metadata.</a:t>
            </a:r>
          </a:p>
          <a:p>
            <a:pPr marL="457200" indent="-457200">
              <a:buFont typeface="+mj-lt"/>
              <a:buAutoNum type="arabicPeriod"/>
            </a:pPr>
            <a:r>
              <a:rPr lang="en-US" dirty="0"/>
              <a:t>We will primarily work with a United Nations data on immigration to Canada</a:t>
            </a:r>
          </a:p>
          <a:p>
            <a:endParaRPr lang="id-ID" u="none"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39</a:t>
            </a:fld>
            <a:endParaRPr lang="id-ID"/>
          </a:p>
        </p:txBody>
      </p:sp>
    </p:spTree>
    <p:extLst>
      <p:ext uri="{BB962C8B-B14F-4D97-AF65-F5344CB8AC3E}">
        <p14:creationId xmlns:p14="http://schemas.microsoft.com/office/powerpoint/2010/main" val="33003846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Berikut</a:t>
            </a:r>
            <a:r>
              <a:rPr lang="en-US" baseline="0" dirty="0"/>
              <a:t> </a:t>
            </a:r>
            <a:r>
              <a:rPr lang="en-US" baseline="0" dirty="0" err="1"/>
              <a:t>ini</a:t>
            </a:r>
            <a:r>
              <a:rPr lang="en-US" baseline="0" dirty="0"/>
              <a:t> </a:t>
            </a:r>
            <a:r>
              <a:rPr lang="en-US" baseline="0" dirty="0" err="1"/>
              <a:t>tampak</a:t>
            </a:r>
            <a:r>
              <a:rPr lang="en-US" baseline="0" dirty="0"/>
              <a:t> </a:t>
            </a:r>
            <a:r>
              <a:rPr lang="en-US" baseline="0" dirty="0" err="1"/>
              <a:t>contoh</a:t>
            </a:r>
            <a:r>
              <a:rPr lang="en-US" baseline="0" dirty="0"/>
              <a:t> dataset </a:t>
            </a:r>
            <a:r>
              <a:rPr lang="en-US" baseline="0" dirty="0" err="1"/>
              <a:t>imigran</a:t>
            </a:r>
            <a:r>
              <a:rPr lang="en-US" baseline="0" dirty="0"/>
              <a:t> yang </a:t>
            </a:r>
            <a:r>
              <a:rPr lang="en-US" baseline="0" dirty="0" err="1"/>
              <a:t>ada</a:t>
            </a:r>
            <a:r>
              <a:rPr lang="en-US" baseline="0" dirty="0"/>
              <a:t> </a:t>
            </a:r>
            <a:r>
              <a:rPr lang="en-US" baseline="0" dirty="0" err="1"/>
              <a:t>di</a:t>
            </a:r>
            <a:r>
              <a:rPr lang="en-US" baseline="0" dirty="0"/>
              <a:t> Canada. </a:t>
            </a:r>
          </a:p>
          <a:p>
            <a:r>
              <a:rPr lang="en-US" baseline="0" dirty="0" err="1"/>
              <a:t>Terdiri</a:t>
            </a:r>
            <a:r>
              <a:rPr lang="en-US" baseline="0" dirty="0"/>
              <a:t> </a:t>
            </a:r>
            <a:r>
              <a:rPr lang="en-US" baseline="0" dirty="0" err="1"/>
              <a:t>dari</a:t>
            </a:r>
            <a:r>
              <a:rPr lang="en-US" baseline="0" dirty="0"/>
              <a:t> 9 </a:t>
            </a:r>
            <a:r>
              <a:rPr lang="en-US" baseline="0" dirty="0" err="1"/>
              <a:t>kolom</a:t>
            </a:r>
            <a:r>
              <a:rPr lang="en-US" baseline="0" dirty="0"/>
              <a:t> yang </a:t>
            </a:r>
            <a:r>
              <a:rPr lang="en-US" baseline="0" dirty="0" err="1"/>
              <a:t>berisi</a:t>
            </a:r>
            <a:r>
              <a:rPr lang="en-US" baseline="0" dirty="0"/>
              <a:t> </a:t>
            </a:r>
            <a:r>
              <a:rPr lang="en-US" baseline="0" dirty="0" err="1"/>
              <a:t>keterangan</a:t>
            </a:r>
            <a:r>
              <a:rPr lang="en-US" baseline="0" dirty="0"/>
              <a:t> </a:t>
            </a:r>
            <a:r>
              <a:rPr lang="en-US" baseline="0" dirty="0" err="1"/>
              <a:t>negara</a:t>
            </a:r>
            <a:r>
              <a:rPr lang="en-US" baseline="0" dirty="0"/>
              <a:t>, </a:t>
            </a:r>
            <a:r>
              <a:rPr lang="en-US" baseline="0" dirty="0" err="1"/>
              <a:t>dan</a:t>
            </a:r>
            <a:r>
              <a:rPr lang="en-US" baseline="0" dirty="0"/>
              <a:t> 6 </a:t>
            </a:r>
            <a:r>
              <a:rPr lang="en-US" baseline="0" dirty="0" err="1"/>
              <a:t>kolom</a:t>
            </a:r>
            <a:r>
              <a:rPr lang="en-US" baseline="0" dirty="0"/>
              <a:t> yang </a:t>
            </a:r>
            <a:r>
              <a:rPr lang="en-US" baseline="0" dirty="0" err="1"/>
              <a:t>berisi</a:t>
            </a:r>
            <a:r>
              <a:rPr lang="en-US" baseline="0" dirty="0"/>
              <a:t> </a:t>
            </a:r>
            <a:r>
              <a:rPr lang="en-US" baseline="0" dirty="0" err="1"/>
              <a:t>jumlah</a:t>
            </a:r>
            <a:r>
              <a:rPr lang="en-US" baseline="0" dirty="0"/>
              <a:t> </a:t>
            </a:r>
            <a:r>
              <a:rPr lang="en-US" baseline="0" dirty="0" err="1"/>
              <a:t>imigran</a:t>
            </a:r>
            <a:r>
              <a:rPr lang="en-US" baseline="0" dirty="0"/>
              <a:t> </a:t>
            </a:r>
            <a:r>
              <a:rPr lang="en-US" baseline="0" dirty="0" err="1"/>
              <a:t>dalam</a:t>
            </a:r>
            <a:r>
              <a:rPr lang="en-US" baseline="0" dirty="0"/>
              <a:t> </a:t>
            </a:r>
            <a:r>
              <a:rPr lang="en-US" baseline="0" dirty="0" err="1"/>
              <a:t>tahun</a:t>
            </a:r>
            <a:r>
              <a:rPr lang="en-US" baseline="0" dirty="0"/>
              <a:t>: 1980, 1981, 1982, 1983, 1984, </a:t>
            </a:r>
            <a:r>
              <a:rPr lang="en-US" baseline="0" dirty="0" err="1"/>
              <a:t>dan</a:t>
            </a:r>
            <a:r>
              <a:rPr lang="en-US" baseline="0" dirty="0"/>
              <a:t> 1985</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40</a:t>
            </a:fld>
            <a:endParaRPr lang="id-ID"/>
          </a:p>
        </p:txBody>
      </p:sp>
    </p:spTree>
    <p:extLst>
      <p:ext uri="{BB962C8B-B14F-4D97-AF65-F5344CB8AC3E}">
        <p14:creationId xmlns:p14="http://schemas.microsoft.com/office/powerpoint/2010/main" val="13345924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Misalkan</a:t>
            </a:r>
            <a:r>
              <a:rPr lang="en-US" dirty="0"/>
              <a:t> </a:t>
            </a:r>
            <a:r>
              <a:rPr lang="en-US" dirty="0" err="1"/>
              <a:t>pada</a:t>
            </a:r>
            <a:r>
              <a:rPr lang="en-US" dirty="0"/>
              <a:t> dataset</a:t>
            </a:r>
            <a:r>
              <a:rPr lang="en-US" baseline="0" dirty="0"/>
              <a:t> yang </a:t>
            </a:r>
            <a:r>
              <a:rPr lang="en-US" baseline="0" dirty="0" err="1"/>
              <a:t>digunakan</a:t>
            </a:r>
            <a:r>
              <a:rPr lang="en-US" baseline="0" dirty="0"/>
              <a:t>:</a:t>
            </a:r>
          </a:p>
          <a:p>
            <a:endParaRPr lang="en-US" baseline="0" dirty="0"/>
          </a:p>
          <a:p>
            <a:r>
              <a:rPr lang="en-US" baseline="0" dirty="0"/>
              <a:t>Negara: Afghanistan</a:t>
            </a:r>
          </a:p>
          <a:p>
            <a:r>
              <a:rPr lang="en-US" baseline="0" dirty="0" err="1"/>
              <a:t>Areaname</a:t>
            </a:r>
            <a:r>
              <a:rPr lang="en-US" baseline="0" dirty="0"/>
              <a:t>: </a:t>
            </a:r>
            <a:r>
              <a:rPr lang="en-US" baseline="0" dirty="0" err="1"/>
              <a:t>asia</a:t>
            </a:r>
            <a:endParaRPr lang="en-US" baseline="0" dirty="0"/>
          </a:p>
          <a:p>
            <a:r>
              <a:rPr lang="en-US" baseline="0" dirty="0" err="1"/>
              <a:t>Regname</a:t>
            </a:r>
            <a:r>
              <a:rPr lang="en-US" baseline="0" dirty="0"/>
              <a:t>: southern </a:t>
            </a:r>
            <a:r>
              <a:rPr lang="en-US" baseline="0" dirty="0" err="1"/>
              <a:t>asia</a:t>
            </a:r>
            <a:endParaRPr lang="en-US" baseline="0" dirty="0"/>
          </a:p>
          <a:p>
            <a:r>
              <a:rPr lang="en-US" baseline="0" dirty="0" err="1"/>
              <a:t>Jumlah</a:t>
            </a:r>
            <a:r>
              <a:rPr lang="en-US" baseline="0" dirty="0"/>
              <a:t> </a:t>
            </a:r>
            <a:r>
              <a:rPr lang="en-US" baseline="0" dirty="0" err="1"/>
              <a:t>imigran</a:t>
            </a:r>
            <a:r>
              <a:rPr lang="en-US" baseline="0" dirty="0"/>
              <a:t> </a:t>
            </a:r>
            <a:r>
              <a:rPr lang="en-US" baseline="0" dirty="0" err="1"/>
              <a:t>ditiap</a:t>
            </a:r>
            <a:r>
              <a:rPr lang="en-US" baseline="0" dirty="0"/>
              <a:t> </a:t>
            </a:r>
            <a:r>
              <a:rPr lang="en-US" baseline="0" dirty="0" err="1"/>
              <a:t>tahun</a:t>
            </a:r>
            <a:r>
              <a:rPr lang="en-US" baseline="0" dirty="0"/>
              <a:t> </a:t>
            </a:r>
            <a:r>
              <a:rPr lang="en-US" baseline="0" dirty="0" err="1"/>
              <a:t>adalah</a:t>
            </a:r>
            <a:r>
              <a:rPr lang="en-US" baseline="0" dirty="0"/>
              <a:t>:</a:t>
            </a:r>
          </a:p>
          <a:p>
            <a:r>
              <a:rPr lang="en-US" baseline="0" dirty="0"/>
              <a:t>1980 = 16</a:t>
            </a:r>
          </a:p>
          <a:p>
            <a:r>
              <a:rPr lang="en-US" baseline="0" dirty="0"/>
              <a:t>1981 = 39</a:t>
            </a:r>
          </a:p>
          <a:p>
            <a:r>
              <a:rPr lang="en-US" baseline="0" dirty="0"/>
              <a:t>1982 = 30</a:t>
            </a:r>
          </a:p>
          <a:p>
            <a:r>
              <a:rPr lang="en-US" baseline="0" dirty="0"/>
              <a:t>1983 = 47</a:t>
            </a:r>
          </a:p>
          <a:p>
            <a:r>
              <a:rPr lang="en-US" baseline="0" dirty="0"/>
              <a:t>1984 = 71</a:t>
            </a:r>
          </a:p>
          <a:p>
            <a:r>
              <a:rPr lang="en-US" baseline="0" dirty="0"/>
              <a:t>1985 = 340</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41</a:t>
            </a:fld>
            <a:endParaRPr lang="id-ID"/>
          </a:p>
        </p:txBody>
      </p:sp>
    </p:spTree>
    <p:extLst>
      <p:ext uri="{BB962C8B-B14F-4D97-AF65-F5344CB8AC3E}">
        <p14:creationId xmlns:p14="http://schemas.microsoft.com/office/powerpoint/2010/main" val="24938163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a:t>
            </a:r>
            <a:r>
              <a:rPr lang="id-ID" dirty="0"/>
              <a:t>ntuk mulai membuat berbagai jenis plot data apakah untuk analisis eksplorasi atau untuk presentasi, </a:t>
            </a:r>
            <a:r>
              <a:rPr lang="en-US" dirty="0"/>
              <a:t> </a:t>
            </a:r>
            <a:r>
              <a:rPr lang="en-US" dirty="0" err="1"/>
              <a:t>pe</a:t>
            </a:r>
            <a:r>
              <a:rPr lang="id-ID" dirty="0"/>
              <a:t>rlu mengimpor data ke dalam kerangka data panda</a:t>
            </a:r>
            <a:r>
              <a:rPr lang="en-US" dirty="0"/>
              <a:t>s</a:t>
            </a:r>
            <a:r>
              <a:rPr lang="id-ID" dirty="0"/>
              <a:t>.</a:t>
            </a:r>
            <a:endParaRPr lang="en-US" dirty="0"/>
          </a:p>
          <a:p>
            <a:endParaRPr lang="en-US" dirty="0"/>
          </a:p>
          <a:p>
            <a:r>
              <a:rPr lang="id-ID" dirty="0"/>
              <a:t>Untuk melakukan itu, perlu mengimpor panda perpustakaan serta xlrd library, yang diperlukan untuk mengekstrak data dari file spreadsheet Excel.</a:t>
            </a:r>
            <a:endParaRPr lang="en-US" dirty="0"/>
          </a:p>
          <a:p>
            <a:endParaRPr lang="en-US"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42</a:t>
            </a:fld>
            <a:endParaRPr lang="id-ID"/>
          </a:p>
        </p:txBody>
      </p:sp>
    </p:spTree>
    <p:extLst>
      <p:ext uri="{BB962C8B-B14F-4D97-AF65-F5344CB8AC3E}">
        <p14:creationId xmlns:p14="http://schemas.microsoft.com/office/powerpoint/2010/main" val="5521282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a:t>Kemudian memanggil fungsi panda read_excel untuk membaca data menjadi bingkai data panda</a:t>
            </a:r>
            <a:r>
              <a:rPr lang="en-US" dirty="0"/>
              <a:t>s</a:t>
            </a:r>
            <a:r>
              <a:rPr lang="id-ID" dirty="0"/>
              <a:t>.</a:t>
            </a:r>
            <a:endParaRPr lang="en-US" dirty="0"/>
          </a:p>
          <a:p>
            <a:endParaRPr lang="en-US" baseline="0" dirty="0"/>
          </a:p>
          <a:p>
            <a:r>
              <a:rPr lang="id-ID" dirty="0"/>
              <a:t>Dan mari beri nama </a:t>
            </a:r>
            <a:r>
              <a:rPr lang="id-ID" b="1" dirty="0"/>
              <a:t>dfr_can</a:t>
            </a:r>
            <a:r>
              <a:rPr lang="id-ID" dirty="0"/>
              <a:t> </a:t>
            </a:r>
            <a:r>
              <a:rPr lang="en-US" dirty="0" err="1"/>
              <a:t>untuk</a:t>
            </a:r>
            <a:r>
              <a:rPr lang="en-US" dirty="0"/>
              <a:t> </a:t>
            </a:r>
            <a:r>
              <a:rPr lang="id-ID" dirty="0"/>
              <a:t>dataframe ini.</a:t>
            </a:r>
            <a:endParaRPr lang="en-US" dirty="0"/>
          </a:p>
          <a:p>
            <a:r>
              <a:rPr lang="id-ID" dirty="0"/>
              <a:t>Perhatikan bagaimana dua puluh baris pertama</a:t>
            </a:r>
            <a:r>
              <a:rPr lang="en-US" baseline="0" dirty="0"/>
              <a:t> </a:t>
            </a:r>
            <a:r>
              <a:rPr lang="en-US" baseline="0" dirty="0" err="1"/>
              <a:t>dilewatkan</a:t>
            </a:r>
            <a:r>
              <a:rPr lang="id-ID" dirty="0"/>
              <a:t> untuk hanya membaca data yang sesuai dengan masing-masing negara.</a:t>
            </a:r>
            <a:endParaRPr lang="en-US" dirty="0"/>
          </a:p>
          <a:p>
            <a:endParaRPr lang="en-US"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43</a:t>
            </a:fld>
            <a:endParaRPr lang="id-ID"/>
          </a:p>
        </p:txBody>
      </p:sp>
    </p:spTree>
    <p:extLst>
      <p:ext uri="{BB962C8B-B14F-4D97-AF65-F5344CB8AC3E}">
        <p14:creationId xmlns:p14="http://schemas.microsoft.com/office/powerpoint/2010/main" val="33491230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a:t>Jika </a:t>
            </a:r>
            <a:r>
              <a:rPr lang="en-US" dirty="0" err="1"/>
              <a:t>ingin</a:t>
            </a:r>
            <a:r>
              <a:rPr lang="en-US" baseline="0" dirty="0"/>
              <a:t> </a:t>
            </a:r>
            <a:r>
              <a:rPr lang="id-ID" dirty="0"/>
              <a:t>mengonfirmasi bahwa telah mengimpor data</a:t>
            </a:r>
            <a:r>
              <a:rPr lang="en-US" baseline="0" dirty="0"/>
              <a:t> </a:t>
            </a:r>
            <a:r>
              <a:rPr lang="id-ID" dirty="0"/>
              <a:t>dengan benar, di panda</a:t>
            </a:r>
            <a:r>
              <a:rPr lang="en-US" dirty="0"/>
              <a:t>s</a:t>
            </a:r>
            <a:r>
              <a:rPr lang="id-ID" dirty="0"/>
              <a:t> dapat menggunakan fungsi </a:t>
            </a:r>
            <a:r>
              <a:rPr lang="en-US" dirty="0"/>
              <a:t>“</a:t>
            </a:r>
            <a:r>
              <a:rPr lang="en-US" b="1" dirty="0"/>
              <a:t>head</a:t>
            </a:r>
            <a:r>
              <a:rPr lang="en-US" dirty="0"/>
              <a:t>”</a:t>
            </a:r>
            <a:r>
              <a:rPr lang="id-ID" dirty="0"/>
              <a:t> untuk menampilkan lima baris pertama kerangka data. Begitu,</a:t>
            </a:r>
          </a:p>
          <a:p>
            <a:r>
              <a:rPr lang="id-ID" dirty="0"/>
              <a:t>jika memanggil fungsi ini pada dataframe, </a:t>
            </a:r>
            <a:r>
              <a:rPr lang="id-ID" b="1" dirty="0"/>
              <a:t>df_can</a:t>
            </a:r>
            <a:r>
              <a:rPr lang="id-ID" dirty="0"/>
              <a:t>.</a:t>
            </a:r>
            <a:endParaRPr lang="en-US" dirty="0"/>
          </a:p>
          <a:p>
            <a:endParaRPr lang="en-US" dirty="0"/>
          </a:p>
          <a:p>
            <a:r>
              <a:rPr lang="id-ID" dirty="0"/>
              <a:t>Seperti</a:t>
            </a:r>
            <a:r>
              <a:rPr lang="en-US" baseline="0" dirty="0"/>
              <a:t> yang </a:t>
            </a:r>
            <a:r>
              <a:rPr lang="en-US" baseline="0" dirty="0" err="1"/>
              <a:t>ter</a:t>
            </a:r>
            <a:r>
              <a:rPr lang="id-ID" dirty="0"/>
              <a:t>lihat, output fungsi </a:t>
            </a:r>
            <a:r>
              <a:rPr lang="en-US" dirty="0"/>
              <a:t>“head”</a:t>
            </a:r>
            <a:r>
              <a:rPr lang="id-ID" dirty="0"/>
              <a:t> terlihat benar dengan</a:t>
            </a:r>
          </a:p>
          <a:p>
            <a:r>
              <a:rPr lang="id-ID" dirty="0"/>
              <a:t>kolom memiliki label yang benar dan setiap baris yang mewakili suatu negara dan berisi jumlah total imigran dari negara itu.</a:t>
            </a:r>
          </a:p>
          <a:p>
            <a:endParaRPr lang="id-ID" dirty="0"/>
          </a:p>
          <a:p>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44</a:t>
            </a:fld>
            <a:endParaRPr lang="id-ID"/>
          </a:p>
        </p:txBody>
      </p:sp>
    </p:spTree>
    <p:extLst>
      <p:ext uri="{BB962C8B-B14F-4D97-AF65-F5344CB8AC3E}">
        <p14:creationId xmlns:p14="http://schemas.microsoft.com/office/powerpoint/2010/main" val="4434770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Line Plots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Line  plots </a:t>
            </a:r>
            <a:r>
              <a:rPr lang="en-US" dirty="0" err="1"/>
              <a:t>adalah</a:t>
            </a:r>
            <a:r>
              <a:rPr lang="en-US" dirty="0"/>
              <a:t> </a:t>
            </a:r>
            <a:r>
              <a:rPr lang="en-US" dirty="0" err="1"/>
              <a:t>jenis</a:t>
            </a:r>
            <a:r>
              <a:rPr lang="en-US" dirty="0"/>
              <a:t> plot yang </a:t>
            </a:r>
            <a:r>
              <a:rPr lang="en-US" dirty="0" err="1"/>
              <a:t>menampilkan</a:t>
            </a:r>
            <a:r>
              <a:rPr lang="en-US" dirty="0"/>
              <a:t> </a:t>
            </a:r>
            <a:r>
              <a:rPr lang="en-US" dirty="0" err="1"/>
              <a:t>informasi</a:t>
            </a:r>
            <a:r>
              <a:rPr lang="en-US" dirty="0"/>
              <a:t> </a:t>
            </a:r>
            <a:r>
              <a:rPr lang="en-US" dirty="0" err="1"/>
              <a:t>sebagai</a:t>
            </a:r>
            <a:r>
              <a:rPr lang="en-US" dirty="0"/>
              <a:t> </a:t>
            </a:r>
            <a:r>
              <a:rPr lang="en-US" dirty="0" err="1"/>
              <a:t>serangkaian</a:t>
            </a:r>
            <a:r>
              <a:rPr lang="en-US" dirty="0"/>
              <a:t> </a:t>
            </a:r>
            <a:r>
              <a:rPr lang="en-US" dirty="0" err="1"/>
              <a:t>titik</a:t>
            </a:r>
            <a:r>
              <a:rPr lang="en-US" dirty="0"/>
              <a:t> data yang </a:t>
            </a:r>
            <a:r>
              <a:rPr lang="en-US" dirty="0" err="1"/>
              <a:t>disebut</a:t>
            </a:r>
            <a:r>
              <a:rPr lang="en-US" dirty="0"/>
              <a:t> "</a:t>
            </a:r>
            <a:r>
              <a:rPr lang="en-US" dirty="0" err="1"/>
              <a:t>penanda</a:t>
            </a:r>
            <a:r>
              <a:rPr lang="en-US" dirty="0"/>
              <a:t>" yang </a:t>
            </a:r>
            <a:r>
              <a:rPr lang="en-US" dirty="0" err="1"/>
              <a:t>dihubungkan</a:t>
            </a:r>
            <a:r>
              <a:rPr lang="en-US" dirty="0"/>
              <a:t> </a:t>
            </a:r>
            <a:r>
              <a:rPr lang="en-US" dirty="0" err="1"/>
              <a:t>oleh</a:t>
            </a:r>
            <a:r>
              <a:rPr lang="en-US" dirty="0"/>
              <a:t> </a:t>
            </a:r>
            <a:r>
              <a:rPr lang="en-US" dirty="0" err="1"/>
              <a:t>segmen</a:t>
            </a:r>
            <a:r>
              <a:rPr lang="en-US" dirty="0"/>
              <a:t> </a:t>
            </a:r>
            <a:r>
              <a:rPr lang="en-US" dirty="0" err="1"/>
              <a:t>garis</a:t>
            </a:r>
            <a:r>
              <a:rPr lang="en-US" dirty="0"/>
              <a:t> </a:t>
            </a:r>
            <a:r>
              <a:rPr lang="en-US" dirty="0" err="1"/>
              <a:t>lurus</a:t>
            </a:r>
            <a:r>
              <a:rPr lang="en-US" dirty="0"/>
              <a:t>.</a:t>
            </a:r>
            <a:endParaRPr lang="en-US" u="none" dirty="0"/>
          </a:p>
          <a:p>
            <a:endParaRPr lang="en-US" u="none" dirty="0"/>
          </a:p>
          <a:p>
            <a:r>
              <a:rPr lang="en-US" u="none" dirty="0" err="1"/>
              <a:t>Versi</a:t>
            </a:r>
            <a:r>
              <a:rPr lang="en-US" u="none" dirty="0"/>
              <a:t> </a:t>
            </a:r>
            <a:r>
              <a:rPr lang="en-US" u="none" dirty="0" err="1"/>
              <a:t>Bahasa</a:t>
            </a:r>
            <a:r>
              <a:rPr lang="en-US" u="none" dirty="0"/>
              <a:t> </a:t>
            </a:r>
            <a:r>
              <a:rPr lang="en-US" u="none" dirty="0" err="1"/>
              <a:t>Inggris</a:t>
            </a:r>
            <a:r>
              <a:rPr lang="en-US" u="none"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A line plots is a type of plot which displays information as a series of data points called “markers” connected by straight line segments</a:t>
            </a:r>
          </a:p>
          <a:p>
            <a:endParaRPr lang="id-ID" u="none"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46</a:t>
            </a:fld>
            <a:endParaRPr lang="id-ID"/>
          </a:p>
        </p:txBody>
      </p:sp>
    </p:spTree>
    <p:extLst>
      <p:ext uri="{BB962C8B-B14F-4D97-AF65-F5344CB8AC3E}">
        <p14:creationId xmlns:p14="http://schemas.microsoft.com/office/powerpoint/2010/main" val="2123115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Contoh</a:t>
            </a:r>
            <a:r>
              <a:rPr lang="en-US" dirty="0"/>
              <a:t> ke-2</a:t>
            </a:r>
            <a:r>
              <a:rPr lang="en-US" baseline="0" dirty="0"/>
              <a:t> </a:t>
            </a:r>
            <a:r>
              <a:rPr lang="en-US" baseline="0" dirty="0" err="1"/>
              <a:t>untuk</a:t>
            </a:r>
            <a:r>
              <a:rPr lang="en-US" baseline="0" dirty="0"/>
              <a:t> </a:t>
            </a:r>
            <a:r>
              <a:rPr lang="en-US" baseline="0" dirty="0" err="1"/>
              <a:t>visualisasi</a:t>
            </a:r>
            <a:r>
              <a:rPr lang="en-US" baseline="0" dirty="0"/>
              <a:t> data:</a:t>
            </a:r>
          </a:p>
          <a:p>
            <a:pPr marL="228600" indent="-228600">
              <a:buNone/>
            </a:pPr>
            <a:endParaRPr lang="en-US" baseline="0" dirty="0"/>
          </a:p>
          <a:p>
            <a:pPr marL="228600" indent="-228600">
              <a:buNone/>
            </a:pPr>
            <a:r>
              <a:rPr lang="en-US" baseline="0" dirty="0" err="1"/>
              <a:t>Tampak</a:t>
            </a:r>
            <a:r>
              <a:rPr lang="en-US" baseline="0" dirty="0"/>
              <a:t> </a:t>
            </a:r>
            <a:r>
              <a:rPr lang="en-US" baseline="0" dirty="0" err="1"/>
              <a:t>pada</a:t>
            </a:r>
            <a:r>
              <a:rPr lang="en-US" baseline="0" dirty="0"/>
              <a:t> </a:t>
            </a:r>
            <a:r>
              <a:rPr lang="en-US" baseline="0" dirty="0" err="1"/>
              <a:t>gambar</a:t>
            </a:r>
            <a:r>
              <a:rPr lang="en-US" baseline="0" dirty="0"/>
              <a:t>, diagram pie </a:t>
            </a:r>
            <a:r>
              <a:rPr lang="en-US" baseline="0" dirty="0" err="1"/>
              <a:t>dalam</a:t>
            </a:r>
            <a:r>
              <a:rPr lang="en-US" baseline="0" dirty="0"/>
              <a:t> </a:t>
            </a:r>
            <a:r>
              <a:rPr lang="en-US" baseline="0" dirty="0" err="1"/>
              <a:t>bentuk</a:t>
            </a:r>
            <a:r>
              <a:rPr lang="en-US" baseline="0" dirty="0"/>
              <a:t> 3D </a:t>
            </a:r>
            <a:r>
              <a:rPr lang="en-US" baseline="0" dirty="0" err="1"/>
              <a:t>dan</a:t>
            </a:r>
            <a:r>
              <a:rPr lang="en-US" baseline="0" dirty="0"/>
              <a:t> </a:t>
            </a:r>
            <a:r>
              <a:rPr lang="en-US" baseline="0" dirty="0" err="1"/>
              <a:t>memiliki</a:t>
            </a:r>
            <a:r>
              <a:rPr lang="en-US" baseline="0" dirty="0"/>
              <a:t> 1 </a:t>
            </a:r>
            <a:r>
              <a:rPr lang="en-US" baseline="0" dirty="0" err="1"/>
              <a:t>warna</a:t>
            </a:r>
            <a:r>
              <a:rPr lang="en-US" baseline="0" dirty="0"/>
              <a:t> background </a:t>
            </a:r>
            <a:r>
              <a:rPr lang="en-US" baseline="0" dirty="0" err="1"/>
              <a:t>yaitu</a:t>
            </a:r>
            <a:r>
              <a:rPr lang="en-US" baseline="0" dirty="0"/>
              <a:t>:</a:t>
            </a:r>
          </a:p>
          <a:p>
            <a:pPr marL="228600" indent="-228600">
              <a:buFontTx/>
              <a:buChar char="-"/>
            </a:pPr>
            <a:r>
              <a:rPr lang="en-US" baseline="0" dirty="0" err="1"/>
              <a:t>Warna</a:t>
            </a:r>
            <a:r>
              <a:rPr lang="en-US" baseline="0" dirty="0"/>
              <a:t> </a:t>
            </a:r>
            <a:r>
              <a:rPr lang="en-US" baseline="0" dirty="0" err="1"/>
              <a:t>abu-abu</a:t>
            </a:r>
            <a:r>
              <a:rPr lang="en-US" baseline="0" dirty="0"/>
              <a:t> (</a:t>
            </a:r>
            <a:r>
              <a:rPr lang="en-US" baseline="0" dirty="0" err="1"/>
              <a:t>bingkai</a:t>
            </a:r>
            <a:r>
              <a:rPr lang="en-US" baseline="0" dirty="0"/>
              <a:t> </a:t>
            </a:r>
            <a:r>
              <a:rPr lang="en-US" baseline="0" dirty="0" err="1"/>
              <a:t>kotak</a:t>
            </a:r>
            <a:r>
              <a:rPr lang="en-US" baseline="0" dirty="0"/>
              <a:t> </a:t>
            </a:r>
            <a:r>
              <a:rPr lang="en-US" baseline="0" dirty="0" err="1"/>
              <a:t>dalam</a:t>
            </a:r>
            <a:r>
              <a:rPr lang="en-US" baseline="0" dirty="0"/>
              <a:t>) </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7</a:t>
            </a:fld>
            <a:endParaRPr lang="id-ID"/>
          </a:p>
        </p:txBody>
      </p:sp>
    </p:spTree>
    <p:extLst>
      <p:ext uri="{BB962C8B-B14F-4D97-AF65-F5344CB8AC3E}">
        <p14:creationId xmlns:p14="http://schemas.microsoft.com/office/powerpoint/2010/main" val="18037818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err="1"/>
              <a:t>Berikut</a:t>
            </a:r>
            <a:r>
              <a:rPr lang="en-US" u="none" baseline="0" dirty="0"/>
              <a:t> </a:t>
            </a:r>
            <a:r>
              <a:rPr lang="en-US" u="none" baseline="0" dirty="0" err="1"/>
              <a:t>adalah</a:t>
            </a:r>
            <a:r>
              <a:rPr lang="en-US" u="none" baseline="0" dirty="0"/>
              <a:t> dataset yang </a:t>
            </a:r>
            <a:r>
              <a:rPr lang="en-US" u="none" baseline="0" dirty="0" err="1"/>
              <a:t>digunakan</a:t>
            </a:r>
            <a:r>
              <a:rPr lang="en-US" u="none" baseline="0" dirty="0"/>
              <a:t> </a:t>
            </a:r>
            <a:r>
              <a:rPr lang="en-US" u="none" baseline="0" dirty="0" err="1"/>
              <a:t>untuk</a:t>
            </a:r>
            <a:r>
              <a:rPr lang="en-US" u="none" baseline="0" dirty="0"/>
              <a:t> </a:t>
            </a:r>
            <a:r>
              <a:rPr lang="en-US" u="none" baseline="0" dirty="0" err="1"/>
              <a:t>membuat</a:t>
            </a:r>
            <a:r>
              <a:rPr lang="en-US" u="none" baseline="0" dirty="0"/>
              <a:t> </a:t>
            </a:r>
            <a:r>
              <a:rPr lang="en-US" u="none" baseline="0" dirty="0" err="1"/>
              <a:t>contoh</a:t>
            </a:r>
            <a:r>
              <a:rPr lang="en-US" u="none" baseline="0" dirty="0"/>
              <a:t> line plots </a:t>
            </a:r>
            <a:r>
              <a:rPr lang="en-US" u="none" baseline="0" dirty="0" err="1"/>
              <a:t>pada</a:t>
            </a:r>
            <a:r>
              <a:rPr lang="en-US" u="none" baseline="0" dirty="0"/>
              <a:t> </a:t>
            </a:r>
            <a:r>
              <a:rPr lang="en-US" u="none" baseline="0" dirty="0" err="1"/>
              <a:t>materi</a:t>
            </a:r>
            <a:r>
              <a:rPr lang="en-US" u="none" baseline="0" dirty="0"/>
              <a:t> </a:t>
            </a:r>
            <a:r>
              <a:rPr lang="en-US" u="none" baseline="0" dirty="0" err="1"/>
              <a:t>ini</a:t>
            </a:r>
            <a:r>
              <a:rPr lang="en-US" u="none" baseline="0" dirty="0"/>
              <a:t>.</a:t>
            </a:r>
          </a:p>
          <a:p>
            <a:endParaRPr lang="en-US" u="none" baseline="0" dirty="0"/>
          </a:p>
          <a:p>
            <a:r>
              <a:rPr lang="en-US" u="none" baseline="0" dirty="0"/>
              <a:t>Dataset </a:t>
            </a:r>
            <a:r>
              <a:rPr lang="en-US" u="none" baseline="0" dirty="0" err="1"/>
              <a:t>tersebut</a:t>
            </a:r>
            <a:r>
              <a:rPr lang="en-US" u="none" baseline="0" dirty="0"/>
              <a:t> </a:t>
            </a:r>
            <a:r>
              <a:rPr lang="en-US" u="none" baseline="0" dirty="0" err="1"/>
              <a:t>merupakan</a:t>
            </a:r>
            <a:r>
              <a:rPr lang="en-US" u="none" baseline="0" dirty="0"/>
              <a:t> data </a:t>
            </a:r>
            <a:r>
              <a:rPr lang="en-US" u="none" baseline="0" dirty="0" err="1"/>
              <a:t>jumlah</a:t>
            </a:r>
            <a:r>
              <a:rPr lang="en-US" u="none" baseline="0" dirty="0"/>
              <a:t> </a:t>
            </a:r>
            <a:r>
              <a:rPr lang="en-US" u="none" baseline="0" dirty="0" err="1"/>
              <a:t>imigran</a:t>
            </a:r>
            <a:r>
              <a:rPr lang="en-US" u="none" baseline="0" dirty="0"/>
              <a:t> </a:t>
            </a:r>
            <a:r>
              <a:rPr lang="en-US" u="none" baseline="0" dirty="0" err="1"/>
              <a:t>dari</a:t>
            </a:r>
            <a:r>
              <a:rPr lang="en-US" u="none" baseline="0" dirty="0"/>
              <a:t> </a:t>
            </a:r>
            <a:r>
              <a:rPr lang="en-US" u="none" baseline="0" dirty="0" err="1"/>
              <a:t>negara-negara</a:t>
            </a:r>
            <a:r>
              <a:rPr lang="en-US" u="none" baseline="0" dirty="0"/>
              <a:t> </a:t>
            </a:r>
            <a:r>
              <a:rPr lang="en-US" u="none" baseline="0" dirty="0" err="1"/>
              <a:t>mulai</a:t>
            </a:r>
            <a:r>
              <a:rPr lang="en-US" u="none" baseline="0" dirty="0"/>
              <a:t> </a:t>
            </a:r>
            <a:r>
              <a:rPr lang="en-US" u="none" baseline="0" dirty="0" err="1"/>
              <a:t>tahun</a:t>
            </a:r>
            <a:r>
              <a:rPr lang="en-US" u="none" baseline="0" dirty="0"/>
              <a:t> 1980 </a:t>
            </a:r>
            <a:r>
              <a:rPr lang="en-US" u="none" baseline="0" dirty="0" err="1"/>
              <a:t>sampai</a:t>
            </a:r>
            <a:r>
              <a:rPr lang="en-US" u="none" baseline="0" dirty="0"/>
              <a:t> </a:t>
            </a:r>
            <a:r>
              <a:rPr lang="en-US" u="none" baseline="0" dirty="0" err="1"/>
              <a:t>dengan</a:t>
            </a:r>
            <a:r>
              <a:rPr lang="en-US" u="none" baseline="0" dirty="0"/>
              <a:t> 2013.</a:t>
            </a:r>
            <a:endParaRPr lang="id-ID" u="none"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47</a:t>
            </a:fld>
            <a:endParaRPr lang="id-ID"/>
          </a:p>
        </p:txBody>
      </p:sp>
    </p:spTree>
    <p:extLst>
      <p:ext uri="{BB962C8B-B14F-4D97-AF65-F5344CB8AC3E}">
        <p14:creationId xmlns:p14="http://schemas.microsoft.com/office/powerpoint/2010/main" val="6395692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t>Data</a:t>
            </a:r>
            <a:r>
              <a:rPr lang="en-US" u="none" baseline="0" dirty="0"/>
              <a:t>set </a:t>
            </a:r>
            <a:r>
              <a:rPr lang="en-US" u="none" baseline="0" dirty="0" err="1"/>
              <a:t>tersebut</a:t>
            </a:r>
            <a:r>
              <a:rPr lang="en-US" u="none" baseline="0" dirty="0"/>
              <a:t> </a:t>
            </a:r>
            <a:r>
              <a:rPr lang="en-US" u="none" baseline="0" dirty="0" err="1"/>
              <a:t>diproses</a:t>
            </a:r>
            <a:r>
              <a:rPr lang="en-US" u="none" baseline="0" dirty="0"/>
              <a:t>, </a:t>
            </a:r>
            <a:r>
              <a:rPr lang="en-US" u="none" baseline="0" dirty="0" err="1"/>
              <a:t>dan</a:t>
            </a:r>
            <a:r>
              <a:rPr lang="en-US" u="none" baseline="0" dirty="0"/>
              <a:t> </a:t>
            </a:r>
            <a:r>
              <a:rPr lang="en-US" u="none" baseline="0" dirty="0" err="1"/>
              <a:t>didapatkan</a:t>
            </a:r>
            <a:r>
              <a:rPr lang="en-US" u="none" baseline="0" dirty="0"/>
              <a:t> </a:t>
            </a:r>
            <a:r>
              <a:rPr lang="en-US" u="none" baseline="0" dirty="0" err="1"/>
              <a:t>kolom</a:t>
            </a:r>
            <a:r>
              <a:rPr lang="en-US" u="none" baseline="0" dirty="0"/>
              <a:t> “total” </a:t>
            </a:r>
            <a:r>
              <a:rPr lang="en-US" u="none" baseline="0" dirty="0" err="1"/>
              <a:t>untuk</a:t>
            </a:r>
            <a:r>
              <a:rPr lang="en-US" u="none" baseline="0" dirty="0"/>
              <a:t> </a:t>
            </a:r>
            <a:r>
              <a:rPr lang="en-US" u="none" baseline="0" dirty="0" err="1"/>
              <a:t>mengetahui</a:t>
            </a:r>
            <a:r>
              <a:rPr lang="en-US" u="none" baseline="0" dirty="0"/>
              <a:t> </a:t>
            </a:r>
            <a:r>
              <a:rPr lang="en-US" u="none" baseline="0" dirty="0" err="1"/>
              <a:t>jumlah</a:t>
            </a:r>
            <a:r>
              <a:rPr lang="en-US" u="none" baseline="0" dirty="0"/>
              <a:t> </a:t>
            </a:r>
            <a:r>
              <a:rPr lang="en-US" u="none" baseline="0" dirty="0" err="1"/>
              <a:t>imigran</a:t>
            </a:r>
            <a:r>
              <a:rPr lang="en-US" u="none" baseline="0" dirty="0"/>
              <a:t> </a:t>
            </a:r>
            <a:r>
              <a:rPr lang="en-US" u="none" baseline="0" dirty="0" err="1"/>
              <a:t>mulai</a:t>
            </a:r>
            <a:r>
              <a:rPr lang="en-US" u="none" baseline="0" dirty="0"/>
              <a:t> </a:t>
            </a:r>
            <a:r>
              <a:rPr lang="en-US" u="none" baseline="0" dirty="0" err="1"/>
              <a:t>tahun</a:t>
            </a:r>
            <a:r>
              <a:rPr lang="en-US" u="none" baseline="0" dirty="0"/>
              <a:t> 1980 </a:t>
            </a:r>
            <a:r>
              <a:rPr lang="en-US" u="none" baseline="0" dirty="0" err="1"/>
              <a:t>sampai</a:t>
            </a:r>
            <a:r>
              <a:rPr lang="en-US" u="none" baseline="0" dirty="0"/>
              <a:t> </a:t>
            </a:r>
            <a:r>
              <a:rPr lang="en-US" u="none" baseline="0" dirty="0" err="1"/>
              <a:t>dengan</a:t>
            </a:r>
            <a:r>
              <a:rPr lang="en-US" u="none" baseline="0" dirty="0"/>
              <a:t> 2013 </a:t>
            </a:r>
            <a:r>
              <a:rPr lang="en-US" u="none" baseline="0" dirty="0" err="1"/>
              <a:t>di</a:t>
            </a:r>
            <a:r>
              <a:rPr lang="en-US" u="none" baseline="0" dirty="0"/>
              <a:t> </a:t>
            </a:r>
            <a:r>
              <a:rPr lang="en-US" u="none" baseline="0" dirty="0" err="1"/>
              <a:t>tiap-tiap</a:t>
            </a:r>
            <a:r>
              <a:rPr lang="en-US" u="none" baseline="0" dirty="0"/>
              <a:t> </a:t>
            </a:r>
            <a:r>
              <a:rPr lang="en-US" u="none" baseline="0" dirty="0" err="1"/>
              <a:t>negara</a:t>
            </a:r>
            <a:r>
              <a:rPr lang="en-US" u="none" baseline="0" dirty="0"/>
              <a:t>.</a:t>
            </a:r>
          </a:p>
          <a:p>
            <a:endParaRPr lang="en-US" u="none" baseline="0" dirty="0"/>
          </a:p>
          <a:p>
            <a:r>
              <a:rPr lang="en-US" u="none" baseline="0" dirty="0" err="1"/>
              <a:t>Sebagai</a:t>
            </a:r>
            <a:r>
              <a:rPr lang="en-US" u="none" baseline="0" dirty="0"/>
              <a:t> </a:t>
            </a:r>
            <a:r>
              <a:rPr lang="en-US" u="none" baseline="0" dirty="0" err="1"/>
              <a:t>contoh</a:t>
            </a:r>
            <a:r>
              <a:rPr lang="en-US" u="none" baseline="0" dirty="0"/>
              <a:t>:</a:t>
            </a:r>
          </a:p>
          <a:p>
            <a:r>
              <a:rPr lang="en-US" u="none" baseline="0" dirty="0"/>
              <a:t>Negara Afghanistan </a:t>
            </a:r>
            <a:r>
              <a:rPr lang="en-US" u="none" baseline="0" dirty="0" err="1"/>
              <a:t>memiliki</a:t>
            </a:r>
            <a:r>
              <a:rPr lang="en-US" u="none" baseline="0" dirty="0"/>
              <a:t> total 58539</a:t>
            </a:r>
          </a:p>
          <a:p>
            <a:r>
              <a:rPr lang="en-US" u="none" baseline="0" dirty="0"/>
              <a:t>Negara </a:t>
            </a:r>
            <a:r>
              <a:rPr lang="en-US" u="none" baseline="0" dirty="0" err="1"/>
              <a:t>albania</a:t>
            </a:r>
            <a:r>
              <a:rPr lang="en-US" u="none" baseline="0" dirty="0"/>
              <a:t> </a:t>
            </a:r>
            <a:r>
              <a:rPr lang="en-US" u="none" baseline="0" dirty="0" err="1"/>
              <a:t>memiliki</a:t>
            </a:r>
            <a:r>
              <a:rPr lang="en-US" u="none" baseline="0" dirty="0"/>
              <a:t> total 15699</a:t>
            </a:r>
          </a:p>
          <a:p>
            <a:endParaRPr lang="en-US" u="none" baseline="0" dirty="0"/>
          </a:p>
          <a:p>
            <a:r>
              <a:rPr lang="en-US" u="none" baseline="0" dirty="0"/>
              <a:t>Dataset </a:t>
            </a:r>
            <a:r>
              <a:rPr lang="en-US" u="none" baseline="0" dirty="0" err="1"/>
              <a:t>ini</a:t>
            </a:r>
            <a:r>
              <a:rPr lang="en-US" u="none" baseline="0" dirty="0"/>
              <a:t> </a:t>
            </a:r>
            <a:r>
              <a:rPr lang="en-US" u="none" baseline="0" dirty="0" err="1"/>
              <a:t>diberi</a:t>
            </a:r>
            <a:r>
              <a:rPr lang="en-US" u="none" baseline="0" dirty="0"/>
              <a:t> </a:t>
            </a:r>
            <a:r>
              <a:rPr lang="en-US" u="none" baseline="0" dirty="0" err="1"/>
              <a:t>nama</a:t>
            </a:r>
            <a:r>
              <a:rPr lang="en-US" u="none" baseline="0" dirty="0"/>
              <a:t>:</a:t>
            </a:r>
            <a:r>
              <a:rPr lang="en-US" b="1" u="none" baseline="0" dirty="0"/>
              <a:t> </a:t>
            </a:r>
            <a:r>
              <a:rPr lang="en-US" b="1" u="none" baseline="0" dirty="0" err="1"/>
              <a:t>df_canada</a:t>
            </a:r>
            <a:endParaRPr lang="id-ID" b="1" u="none"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48</a:t>
            </a:fld>
            <a:endParaRPr lang="id-ID"/>
          </a:p>
        </p:txBody>
      </p:sp>
    </p:spTree>
    <p:extLst>
      <p:ext uri="{BB962C8B-B14F-4D97-AF65-F5344CB8AC3E}">
        <p14:creationId xmlns:p14="http://schemas.microsoft.com/office/powerpoint/2010/main" val="2073223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err="1"/>
              <a:t>Perintah</a:t>
            </a:r>
            <a:r>
              <a:rPr lang="en-US" u="none" dirty="0"/>
              <a:t> yang </a:t>
            </a:r>
            <a:r>
              <a:rPr lang="en-US" u="none" dirty="0" err="1"/>
              <a:t>digunakan</a:t>
            </a:r>
            <a:r>
              <a:rPr lang="en-US" u="none" baseline="0" dirty="0"/>
              <a:t> </a:t>
            </a:r>
            <a:r>
              <a:rPr lang="en-US" u="none" baseline="0" dirty="0" err="1"/>
              <a:t>untuk</a:t>
            </a:r>
            <a:r>
              <a:rPr lang="en-US" u="none" baseline="0" dirty="0"/>
              <a:t> </a:t>
            </a:r>
            <a:r>
              <a:rPr lang="en-US" u="none" baseline="0" dirty="0" err="1"/>
              <a:t>membuat</a:t>
            </a:r>
            <a:r>
              <a:rPr lang="en-US" u="none" baseline="0" dirty="0"/>
              <a:t> line plots </a:t>
            </a:r>
            <a:r>
              <a:rPr lang="en-US" u="none" baseline="0" dirty="0" err="1"/>
              <a:t>tampak</a:t>
            </a:r>
            <a:r>
              <a:rPr lang="en-US" u="none" baseline="0" dirty="0"/>
              <a:t> </a:t>
            </a:r>
            <a:r>
              <a:rPr lang="en-US" u="none" baseline="0" dirty="0" err="1"/>
              <a:t>pada</a:t>
            </a:r>
            <a:r>
              <a:rPr lang="en-US" u="none" baseline="0" dirty="0"/>
              <a:t> slide.</a:t>
            </a:r>
          </a:p>
          <a:p>
            <a:endParaRPr lang="en-US" u="none" baseline="0" dirty="0"/>
          </a:p>
          <a:p>
            <a:r>
              <a:rPr lang="en-US" u="none" baseline="0" dirty="0" err="1"/>
              <a:t>Didahului</a:t>
            </a:r>
            <a:r>
              <a:rPr lang="en-US" u="none" baseline="0" dirty="0"/>
              <a:t> </a:t>
            </a:r>
            <a:r>
              <a:rPr lang="en-US" u="none" baseline="0" dirty="0" err="1"/>
              <a:t>dengan</a:t>
            </a:r>
            <a:r>
              <a:rPr lang="en-US" u="none" baseline="0" dirty="0"/>
              <a:t> import.</a:t>
            </a:r>
          </a:p>
          <a:p>
            <a:r>
              <a:rPr lang="en-US" u="none" baseline="0" dirty="0" err="1"/>
              <a:t>df_canada</a:t>
            </a:r>
            <a:r>
              <a:rPr lang="en-US" u="none" baseline="0" dirty="0"/>
              <a:t> </a:t>
            </a:r>
            <a:r>
              <a:rPr lang="en-US" u="none" baseline="0" dirty="0" err="1"/>
              <a:t>adalah</a:t>
            </a:r>
            <a:r>
              <a:rPr lang="en-US" u="none" baseline="0" dirty="0"/>
              <a:t> </a:t>
            </a:r>
            <a:r>
              <a:rPr lang="en-US" u="none" baseline="0" dirty="0" err="1"/>
              <a:t>nama</a:t>
            </a:r>
            <a:r>
              <a:rPr lang="en-US" u="none" baseline="0" dirty="0"/>
              <a:t> </a:t>
            </a:r>
            <a:r>
              <a:rPr lang="en-US" u="none" baseline="0" dirty="0" err="1"/>
              <a:t>dari</a:t>
            </a:r>
            <a:r>
              <a:rPr lang="en-US" u="none" baseline="0" dirty="0"/>
              <a:t> dataset.</a:t>
            </a:r>
          </a:p>
          <a:p>
            <a:r>
              <a:rPr lang="en-US" u="none" baseline="0" dirty="0" err="1"/>
              <a:t>Judul</a:t>
            </a:r>
            <a:r>
              <a:rPr lang="en-US" u="none" baseline="0" dirty="0"/>
              <a:t>: Immigration from Haiti</a:t>
            </a:r>
          </a:p>
          <a:p>
            <a:r>
              <a:rPr lang="en-US" u="none" baseline="0" dirty="0" err="1"/>
              <a:t>Sumbu</a:t>
            </a:r>
            <a:r>
              <a:rPr lang="en-US" u="none" baseline="0" dirty="0"/>
              <a:t> X = years/</a:t>
            </a:r>
            <a:r>
              <a:rPr lang="en-US" u="none" baseline="0" dirty="0" err="1"/>
              <a:t>tahun</a:t>
            </a:r>
            <a:endParaRPr lang="en-US" u="none" baseline="0" dirty="0"/>
          </a:p>
          <a:p>
            <a:r>
              <a:rPr lang="en-US" u="none" baseline="0" dirty="0" err="1"/>
              <a:t>Sumbu</a:t>
            </a:r>
            <a:r>
              <a:rPr lang="en-US" u="none" baseline="0" dirty="0"/>
              <a:t> Y = </a:t>
            </a:r>
            <a:r>
              <a:rPr lang="en-US" u="none" baseline="0" dirty="0" err="1"/>
              <a:t>jumlah</a:t>
            </a:r>
            <a:r>
              <a:rPr lang="en-US" u="none" baseline="0" dirty="0"/>
              <a:t> </a:t>
            </a:r>
            <a:r>
              <a:rPr lang="en-US" u="none" baseline="0" dirty="0" err="1"/>
              <a:t>imigran</a:t>
            </a:r>
            <a:endParaRPr lang="id-ID" u="none"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49</a:t>
            </a:fld>
            <a:endParaRPr lang="id-ID"/>
          </a:p>
        </p:txBody>
      </p:sp>
    </p:spTree>
    <p:extLst>
      <p:ext uri="{BB962C8B-B14F-4D97-AF65-F5344CB8AC3E}">
        <p14:creationId xmlns:p14="http://schemas.microsoft.com/office/powerpoint/2010/main" val="10136020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err="1"/>
              <a:t>Tampak</a:t>
            </a:r>
            <a:r>
              <a:rPr lang="en-US" u="none" dirty="0"/>
              <a:t> </a:t>
            </a:r>
            <a:r>
              <a:rPr lang="en-US" u="none" dirty="0" err="1"/>
              <a:t>pada</a:t>
            </a:r>
            <a:r>
              <a:rPr lang="en-US" u="none" dirty="0"/>
              <a:t> </a:t>
            </a:r>
            <a:r>
              <a:rPr lang="en-US" u="none" dirty="0" err="1"/>
              <a:t>gambar</a:t>
            </a:r>
            <a:r>
              <a:rPr lang="en-US" u="none" dirty="0"/>
              <a:t> </a:t>
            </a:r>
            <a:r>
              <a:rPr lang="en-US" u="none" dirty="0" err="1"/>
              <a:t>adalah</a:t>
            </a:r>
            <a:r>
              <a:rPr lang="en-US" u="none" dirty="0"/>
              <a:t> </a:t>
            </a:r>
            <a:r>
              <a:rPr lang="en-US" u="none" dirty="0" err="1"/>
              <a:t>hasil</a:t>
            </a:r>
            <a:r>
              <a:rPr lang="en-US" u="none" dirty="0"/>
              <a:t> </a:t>
            </a:r>
            <a:r>
              <a:rPr lang="en-US" u="none" dirty="0" err="1"/>
              <a:t>pembuat</a:t>
            </a:r>
            <a:r>
              <a:rPr lang="en-US" u="none" dirty="0"/>
              <a:t> line plots </a:t>
            </a:r>
            <a:r>
              <a:rPr lang="en-US" u="none" dirty="0" err="1"/>
              <a:t>dengan</a:t>
            </a:r>
            <a:r>
              <a:rPr lang="en-US" u="none" dirty="0"/>
              <a:t> </a:t>
            </a:r>
            <a:r>
              <a:rPr lang="en-US" u="none" dirty="0" err="1"/>
              <a:t>perintah</a:t>
            </a:r>
            <a:r>
              <a:rPr lang="en-US" u="none" dirty="0"/>
              <a:t> </a:t>
            </a:r>
            <a:r>
              <a:rPr lang="en-US" u="none" dirty="0" err="1"/>
              <a:t>tersebut</a:t>
            </a:r>
            <a:r>
              <a:rPr lang="en-US" u="none" dirty="0"/>
              <a:t>.</a:t>
            </a:r>
            <a:endParaRPr lang="id-ID" u="none"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50</a:t>
            </a:fld>
            <a:endParaRPr lang="id-ID"/>
          </a:p>
        </p:txBody>
      </p:sp>
    </p:spTree>
    <p:extLst>
      <p:ext uri="{BB962C8B-B14F-4D97-AF65-F5344CB8AC3E}">
        <p14:creationId xmlns:p14="http://schemas.microsoft.com/office/powerpoint/2010/main" val="2865235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Contoh</a:t>
            </a:r>
            <a:r>
              <a:rPr lang="en-US" dirty="0"/>
              <a:t> ke-3</a:t>
            </a:r>
            <a:r>
              <a:rPr lang="en-US" baseline="0" dirty="0"/>
              <a:t> </a:t>
            </a:r>
            <a:r>
              <a:rPr lang="en-US" baseline="0" dirty="0" err="1"/>
              <a:t>untuk</a:t>
            </a:r>
            <a:r>
              <a:rPr lang="en-US" baseline="0" dirty="0"/>
              <a:t> </a:t>
            </a:r>
            <a:r>
              <a:rPr lang="en-US" baseline="0" dirty="0" err="1"/>
              <a:t>visualisasi</a:t>
            </a:r>
            <a:r>
              <a:rPr lang="en-US" baseline="0" dirty="0"/>
              <a:t> data:</a:t>
            </a:r>
          </a:p>
          <a:p>
            <a:pPr marL="228600" indent="-228600">
              <a:buNone/>
            </a:pPr>
            <a:endParaRPr lang="en-US" baseline="0" dirty="0"/>
          </a:p>
          <a:p>
            <a:pPr marL="228600" indent="-228600">
              <a:buNone/>
            </a:pPr>
            <a:r>
              <a:rPr lang="en-US" baseline="0" dirty="0" err="1"/>
              <a:t>Tampak</a:t>
            </a:r>
            <a:r>
              <a:rPr lang="en-US" baseline="0" dirty="0"/>
              <a:t> </a:t>
            </a:r>
            <a:r>
              <a:rPr lang="en-US" baseline="0" dirty="0" err="1"/>
              <a:t>pada</a:t>
            </a:r>
            <a:r>
              <a:rPr lang="en-US" baseline="0" dirty="0"/>
              <a:t> </a:t>
            </a:r>
            <a:r>
              <a:rPr lang="en-US" baseline="0" dirty="0" err="1"/>
              <a:t>gambar</a:t>
            </a:r>
            <a:r>
              <a:rPr lang="en-US" baseline="0" dirty="0"/>
              <a:t>, diagram pie </a:t>
            </a:r>
            <a:r>
              <a:rPr lang="en-US" baseline="0" dirty="0" err="1"/>
              <a:t>dalam</a:t>
            </a:r>
            <a:r>
              <a:rPr lang="en-US" baseline="0" dirty="0"/>
              <a:t> </a:t>
            </a:r>
            <a:r>
              <a:rPr lang="en-US" baseline="0" dirty="0" err="1"/>
              <a:t>bentuk</a:t>
            </a:r>
            <a:r>
              <a:rPr lang="en-US" baseline="0" dirty="0"/>
              <a:t> 3D </a:t>
            </a:r>
            <a:r>
              <a:rPr lang="en-US" baseline="0" dirty="0" err="1"/>
              <a:t>tidak</a:t>
            </a:r>
            <a:r>
              <a:rPr lang="en-US" baseline="0" dirty="0"/>
              <a:t> </a:t>
            </a:r>
            <a:r>
              <a:rPr lang="en-US" baseline="0" dirty="0" err="1"/>
              <a:t>diberikan</a:t>
            </a:r>
            <a:r>
              <a:rPr lang="en-US" baseline="0" dirty="0"/>
              <a:t> </a:t>
            </a:r>
            <a:r>
              <a:rPr lang="en-US" baseline="0" dirty="0" err="1"/>
              <a:t>warna</a:t>
            </a:r>
            <a:r>
              <a:rPr lang="en-US" baseline="0" dirty="0"/>
              <a:t> background </a:t>
            </a:r>
            <a:r>
              <a:rPr lang="en-US" baseline="0" dirty="0" err="1"/>
              <a:t>pada</a:t>
            </a:r>
            <a:r>
              <a:rPr lang="en-US" baseline="0" dirty="0"/>
              <a:t> </a:t>
            </a:r>
            <a:r>
              <a:rPr lang="en-US" baseline="0" dirty="0" err="1"/>
              <a:t>masing-masing</a:t>
            </a:r>
            <a:r>
              <a:rPr lang="en-US" baseline="0" dirty="0"/>
              <a:t> </a:t>
            </a:r>
            <a:r>
              <a:rPr lang="en-US" baseline="0" dirty="0" err="1"/>
              <a:t>bingkai</a:t>
            </a:r>
            <a:r>
              <a:rPr lang="en-US" baseline="0" dirty="0"/>
              <a:t> </a:t>
            </a:r>
            <a:r>
              <a:rPr lang="en-US" baseline="0" dirty="0" err="1"/>
              <a:t>kotak</a:t>
            </a:r>
            <a:r>
              <a:rPr lang="en-US" baseline="0" dirty="0"/>
              <a:t>.</a:t>
            </a:r>
            <a:endParaRPr lang="id-ID" dirty="0"/>
          </a:p>
          <a:p>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8</a:t>
            </a:fld>
            <a:endParaRPr lang="id-ID"/>
          </a:p>
        </p:txBody>
      </p:sp>
    </p:spTree>
    <p:extLst>
      <p:ext uri="{BB962C8B-B14F-4D97-AF65-F5344CB8AC3E}">
        <p14:creationId xmlns:p14="http://schemas.microsoft.com/office/powerpoint/2010/main" val="1803781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Contoh</a:t>
            </a:r>
            <a:r>
              <a:rPr lang="en-US" dirty="0"/>
              <a:t> ke-4</a:t>
            </a:r>
            <a:r>
              <a:rPr lang="en-US" baseline="0" dirty="0"/>
              <a:t> </a:t>
            </a:r>
            <a:r>
              <a:rPr lang="en-US" baseline="0" dirty="0" err="1"/>
              <a:t>untuk</a:t>
            </a:r>
            <a:r>
              <a:rPr lang="en-US" baseline="0" dirty="0"/>
              <a:t> </a:t>
            </a:r>
            <a:r>
              <a:rPr lang="en-US" baseline="0" dirty="0" err="1"/>
              <a:t>visualisasi</a:t>
            </a:r>
            <a:r>
              <a:rPr lang="en-US" baseline="0" dirty="0"/>
              <a:t> data:</a:t>
            </a:r>
          </a:p>
          <a:p>
            <a:pPr marL="228600" indent="-228600">
              <a:buNone/>
            </a:pPr>
            <a:endParaRPr lang="en-US" baseline="0" dirty="0"/>
          </a:p>
          <a:p>
            <a:pPr marL="228600" indent="-228600">
              <a:buNone/>
            </a:pPr>
            <a:r>
              <a:rPr lang="en-US" baseline="0" dirty="0" err="1"/>
              <a:t>Tampak</a:t>
            </a:r>
            <a:r>
              <a:rPr lang="en-US" baseline="0" dirty="0"/>
              <a:t> </a:t>
            </a:r>
            <a:r>
              <a:rPr lang="en-US" baseline="0" dirty="0" err="1"/>
              <a:t>pada</a:t>
            </a:r>
            <a:r>
              <a:rPr lang="en-US" baseline="0" dirty="0"/>
              <a:t> </a:t>
            </a:r>
            <a:r>
              <a:rPr lang="en-US" baseline="0" dirty="0" err="1"/>
              <a:t>gambar</a:t>
            </a:r>
            <a:r>
              <a:rPr lang="en-US" baseline="0" dirty="0"/>
              <a:t>, diagram pie </a:t>
            </a:r>
            <a:r>
              <a:rPr lang="en-US" baseline="0" dirty="0" err="1"/>
              <a:t>dalam</a:t>
            </a:r>
            <a:r>
              <a:rPr lang="en-US" baseline="0" dirty="0"/>
              <a:t> </a:t>
            </a:r>
            <a:r>
              <a:rPr lang="en-US" baseline="0" dirty="0" err="1"/>
              <a:t>bentuk</a:t>
            </a:r>
            <a:r>
              <a:rPr lang="en-US" baseline="0" dirty="0"/>
              <a:t> 3D </a:t>
            </a:r>
            <a:r>
              <a:rPr lang="en-US" baseline="0" dirty="0" err="1"/>
              <a:t>tidak</a:t>
            </a:r>
            <a:r>
              <a:rPr lang="en-US" baseline="0" dirty="0"/>
              <a:t> </a:t>
            </a:r>
            <a:r>
              <a:rPr lang="en-US" baseline="0" dirty="0" err="1"/>
              <a:t>diberikan</a:t>
            </a:r>
            <a:r>
              <a:rPr lang="en-US" baseline="0" dirty="0"/>
              <a:t> </a:t>
            </a:r>
            <a:r>
              <a:rPr lang="en-US" baseline="0" dirty="0" err="1"/>
              <a:t>garis</a:t>
            </a:r>
            <a:r>
              <a:rPr lang="en-US" baseline="0" dirty="0"/>
              <a:t> </a:t>
            </a:r>
            <a:r>
              <a:rPr lang="en-US" baseline="0" dirty="0" err="1"/>
              <a:t>bingkai</a:t>
            </a:r>
            <a:r>
              <a:rPr lang="en-US" baseline="0" dirty="0"/>
              <a:t>.</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9</a:t>
            </a:fld>
            <a:endParaRPr lang="id-ID"/>
          </a:p>
        </p:txBody>
      </p:sp>
    </p:spTree>
    <p:extLst>
      <p:ext uri="{BB962C8B-B14F-4D97-AF65-F5344CB8AC3E}">
        <p14:creationId xmlns:p14="http://schemas.microsoft.com/office/powerpoint/2010/main" val="1803781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Contoh</a:t>
            </a:r>
            <a:r>
              <a:rPr lang="en-US" dirty="0"/>
              <a:t> ke-5</a:t>
            </a:r>
            <a:r>
              <a:rPr lang="en-US" baseline="0" dirty="0"/>
              <a:t> </a:t>
            </a:r>
            <a:r>
              <a:rPr lang="en-US" baseline="0" dirty="0" err="1"/>
              <a:t>untuk</a:t>
            </a:r>
            <a:r>
              <a:rPr lang="en-US" baseline="0" dirty="0"/>
              <a:t> </a:t>
            </a:r>
            <a:r>
              <a:rPr lang="en-US" baseline="0" dirty="0" err="1"/>
              <a:t>visualisasi</a:t>
            </a:r>
            <a:r>
              <a:rPr lang="en-US" baseline="0" dirty="0"/>
              <a:t> data:</a:t>
            </a:r>
          </a:p>
          <a:p>
            <a:pPr marL="228600" indent="-228600">
              <a:buNone/>
            </a:pPr>
            <a:endParaRPr lang="en-US" baseline="0" dirty="0"/>
          </a:p>
          <a:p>
            <a:pPr marL="228600" indent="-228600">
              <a:buNone/>
            </a:pPr>
            <a:r>
              <a:rPr lang="en-US" baseline="0" dirty="0" err="1"/>
              <a:t>Tampak</a:t>
            </a:r>
            <a:r>
              <a:rPr lang="en-US" baseline="0" dirty="0"/>
              <a:t> </a:t>
            </a:r>
            <a:r>
              <a:rPr lang="en-US" baseline="0" dirty="0" err="1"/>
              <a:t>pada</a:t>
            </a:r>
            <a:r>
              <a:rPr lang="en-US" baseline="0" dirty="0"/>
              <a:t> </a:t>
            </a:r>
            <a:r>
              <a:rPr lang="en-US" baseline="0" dirty="0" err="1"/>
              <a:t>gambar</a:t>
            </a:r>
            <a:r>
              <a:rPr lang="en-US" baseline="0" dirty="0"/>
              <a:t>, diagram pie </a:t>
            </a:r>
            <a:r>
              <a:rPr lang="en-US" baseline="0" dirty="0" err="1"/>
              <a:t>dalam</a:t>
            </a:r>
            <a:r>
              <a:rPr lang="en-US" baseline="0" dirty="0"/>
              <a:t> </a:t>
            </a:r>
            <a:r>
              <a:rPr lang="en-US" baseline="0" dirty="0" err="1"/>
              <a:t>bentuk</a:t>
            </a:r>
            <a:r>
              <a:rPr lang="en-US" baseline="0" dirty="0"/>
              <a:t> 3D </a:t>
            </a:r>
            <a:r>
              <a:rPr lang="en-US" baseline="0" dirty="0" err="1"/>
              <a:t>tidak</a:t>
            </a:r>
            <a:r>
              <a:rPr lang="en-US" baseline="0" dirty="0"/>
              <a:t> </a:t>
            </a:r>
            <a:r>
              <a:rPr lang="en-US" baseline="0" dirty="0" err="1"/>
              <a:t>diberikan</a:t>
            </a:r>
            <a:r>
              <a:rPr lang="en-US" baseline="0" dirty="0"/>
              <a:t> </a:t>
            </a:r>
            <a:r>
              <a:rPr lang="en-US" baseline="0" dirty="0" err="1"/>
              <a:t>garis</a:t>
            </a:r>
            <a:r>
              <a:rPr lang="en-US" baseline="0" dirty="0"/>
              <a:t> </a:t>
            </a:r>
            <a:r>
              <a:rPr lang="en-US" baseline="0" dirty="0" err="1"/>
              <a:t>pembatas</a:t>
            </a:r>
            <a:r>
              <a:rPr lang="en-US" baseline="0" dirty="0"/>
              <a:t> </a:t>
            </a:r>
            <a:r>
              <a:rPr lang="en-US" baseline="0" dirty="0" err="1"/>
              <a:t>antar</a:t>
            </a:r>
            <a:r>
              <a:rPr lang="en-US" baseline="0" dirty="0"/>
              <a:t> </a:t>
            </a:r>
            <a:r>
              <a:rPr lang="en-US" baseline="0" dirty="0" err="1"/>
              <a:t>visualisasi</a:t>
            </a:r>
            <a:r>
              <a:rPr lang="en-US" baseline="0" dirty="0"/>
              <a:t> data.</a:t>
            </a:r>
            <a:endParaRPr lang="id-ID" dirty="0"/>
          </a:p>
          <a:p>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10</a:t>
            </a:fld>
            <a:endParaRPr lang="id-ID"/>
          </a:p>
        </p:txBody>
      </p:sp>
    </p:spTree>
    <p:extLst>
      <p:ext uri="{BB962C8B-B14F-4D97-AF65-F5344CB8AC3E}">
        <p14:creationId xmlns:p14="http://schemas.microsoft.com/office/powerpoint/2010/main" val="1803781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Contoh</a:t>
            </a:r>
            <a:r>
              <a:rPr lang="en-US" dirty="0"/>
              <a:t> ke-6</a:t>
            </a:r>
            <a:r>
              <a:rPr lang="en-US" baseline="0" dirty="0"/>
              <a:t> </a:t>
            </a:r>
            <a:r>
              <a:rPr lang="en-US" baseline="0" dirty="0" err="1"/>
              <a:t>untuk</a:t>
            </a:r>
            <a:r>
              <a:rPr lang="en-US" baseline="0" dirty="0"/>
              <a:t> </a:t>
            </a:r>
            <a:r>
              <a:rPr lang="en-US" baseline="0" dirty="0" err="1"/>
              <a:t>visualisasi</a:t>
            </a:r>
            <a:r>
              <a:rPr lang="en-US" baseline="0" dirty="0"/>
              <a:t> data:</a:t>
            </a:r>
          </a:p>
          <a:p>
            <a:pPr marL="228600" indent="-228600">
              <a:buNone/>
            </a:pPr>
            <a:endParaRPr lang="en-US" baseline="0" dirty="0"/>
          </a:p>
          <a:p>
            <a:pPr marL="228600" indent="-228600">
              <a:buNone/>
            </a:pPr>
            <a:r>
              <a:rPr lang="en-US" baseline="0" dirty="0" err="1"/>
              <a:t>Tampak</a:t>
            </a:r>
            <a:r>
              <a:rPr lang="en-US" baseline="0" dirty="0"/>
              <a:t> </a:t>
            </a:r>
            <a:r>
              <a:rPr lang="en-US" baseline="0" dirty="0" err="1"/>
              <a:t>pada</a:t>
            </a:r>
            <a:r>
              <a:rPr lang="en-US" baseline="0" dirty="0"/>
              <a:t> </a:t>
            </a:r>
            <a:r>
              <a:rPr lang="en-US" baseline="0" dirty="0" err="1"/>
              <a:t>gambar</a:t>
            </a:r>
            <a:r>
              <a:rPr lang="en-US" baseline="0" dirty="0"/>
              <a:t>, diagram pie </a:t>
            </a:r>
            <a:r>
              <a:rPr lang="en-US" baseline="0" dirty="0" err="1"/>
              <a:t>dalam</a:t>
            </a:r>
            <a:r>
              <a:rPr lang="en-US" baseline="0" dirty="0"/>
              <a:t> </a:t>
            </a:r>
            <a:r>
              <a:rPr lang="en-US" baseline="0" dirty="0" err="1"/>
              <a:t>bentuk</a:t>
            </a:r>
            <a:r>
              <a:rPr lang="en-US" baseline="0" dirty="0"/>
              <a:t> 3D </a:t>
            </a:r>
            <a:r>
              <a:rPr lang="en-US" baseline="0" dirty="0" err="1"/>
              <a:t>ada</a:t>
            </a:r>
            <a:r>
              <a:rPr lang="en-US" baseline="0" dirty="0"/>
              <a:t> yang </a:t>
            </a:r>
            <a:r>
              <a:rPr lang="en-US" baseline="0" dirty="0" err="1"/>
              <a:t>diberikan</a:t>
            </a:r>
            <a:r>
              <a:rPr lang="en-US" baseline="0" dirty="0"/>
              <a:t> </a:t>
            </a:r>
            <a:r>
              <a:rPr lang="en-US" baseline="0" dirty="0" err="1"/>
              <a:t>keterangan</a:t>
            </a:r>
            <a:r>
              <a:rPr lang="en-US" baseline="0" dirty="0"/>
              <a:t> </a:t>
            </a:r>
            <a:r>
              <a:rPr lang="en-US" baseline="0" dirty="0" err="1"/>
              <a:t>warna</a:t>
            </a:r>
            <a:r>
              <a:rPr lang="en-US" baseline="0" dirty="0"/>
              <a:t>, </a:t>
            </a:r>
            <a:r>
              <a:rPr lang="en-US" baseline="0" dirty="0" err="1"/>
              <a:t>dan</a:t>
            </a:r>
            <a:r>
              <a:rPr lang="en-US" baseline="0" dirty="0"/>
              <a:t> </a:t>
            </a:r>
            <a:r>
              <a:rPr lang="en-US" baseline="0" dirty="0" err="1"/>
              <a:t>ada</a:t>
            </a:r>
            <a:r>
              <a:rPr lang="en-US" baseline="0" dirty="0"/>
              <a:t> </a:t>
            </a:r>
            <a:r>
              <a:rPr lang="en-US" baseline="0" dirty="0" err="1"/>
              <a:t>gambar</a:t>
            </a:r>
            <a:r>
              <a:rPr lang="en-US" baseline="0" dirty="0"/>
              <a:t> yang </a:t>
            </a:r>
            <a:r>
              <a:rPr lang="en-US" baseline="0" dirty="0" err="1"/>
              <a:t>tampak</a:t>
            </a:r>
            <a:r>
              <a:rPr lang="en-US" baseline="0" dirty="0"/>
              <a:t> TANPA </a:t>
            </a:r>
            <a:r>
              <a:rPr lang="en-US" baseline="0" dirty="0" err="1"/>
              <a:t>diberikan</a:t>
            </a:r>
            <a:r>
              <a:rPr lang="en-US" baseline="0" dirty="0"/>
              <a:t> </a:t>
            </a:r>
            <a:r>
              <a:rPr lang="en-US" baseline="0" dirty="0" err="1"/>
              <a:t>keterangan</a:t>
            </a:r>
            <a:r>
              <a:rPr lang="en-US" baseline="0" dirty="0"/>
              <a:t> </a:t>
            </a:r>
            <a:r>
              <a:rPr lang="en-US" baseline="0" dirty="0" err="1"/>
              <a:t>warna</a:t>
            </a:r>
            <a:r>
              <a:rPr lang="en-US" baseline="0" dirty="0"/>
              <a:t>.</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11</a:t>
            </a:fld>
            <a:endParaRPr lang="id-ID"/>
          </a:p>
        </p:txBody>
      </p:sp>
    </p:spTree>
    <p:extLst>
      <p:ext uri="{BB962C8B-B14F-4D97-AF65-F5344CB8AC3E}">
        <p14:creationId xmlns:p14="http://schemas.microsoft.com/office/powerpoint/2010/main" val="1803781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Contoh</a:t>
            </a:r>
            <a:r>
              <a:rPr lang="en-US" dirty="0"/>
              <a:t> ke-7</a:t>
            </a:r>
            <a:r>
              <a:rPr lang="en-US" baseline="0" dirty="0"/>
              <a:t> </a:t>
            </a:r>
            <a:r>
              <a:rPr lang="en-US" baseline="0" dirty="0" err="1"/>
              <a:t>untuk</a:t>
            </a:r>
            <a:r>
              <a:rPr lang="en-US" baseline="0" dirty="0"/>
              <a:t> </a:t>
            </a:r>
            <a:r>
              <a:rPr lang="en-US" baseline="0" dirty="0" err="1"/>
              <a:t>visualisasi</a:t>
            </a:r>
            <a:r>
              <a:rPr lang="en-US" baseline="0" dirty="0"/>
              <a:t> data:</a:t>
            </a:r>
          </a:p>
          <a:p>
            <a:pPr marL="228600" indent="-228600">
              <a:buNone/>
            </a:pPr>
            <a:endParaRPr lang="en-US" baseline="0" dirty="0"/>
          </a:p>
          <a:p>
            <a:pPr marL="228600" indent="-228600">
              <a:buNone/>
            </a:pPr>
            <a:r>
              <a:rPr lang="en-US" baseline="0" dirty="0" err="1"/>
              <a:t>Tampak</a:t>
            </a:r>
            <a:r>
              <a:rPr lang="en-US" baseline="0" dirty="0"/>
              <a:t> </a:t>
            </a:r>
            <a:r>
              <a:rPr lang="en-US" baseline="0" dirty="0" err="1"/>
              <a:t>pada</a:t>
            </a:r>
            <a:r>
              <a:rPr lang="en-US" baseline="0" dirty="0"/>
              <a:t> </a:t>
            </a:r>
            <a:r>
              <a:rPr lang="en-US" baseline="0" dirty="0" err="1"/>
              <a:t>gambar</a:t>
            </a:r>
            <a:r>
              <a:rPr lang="en-US" baseline="0" dirty="0"/>
              <a:t>, diagram pie </a:t>
            </a:r>
            <a:r>
              <a:rPr lang="en-US" baseline="0" dirty="0" err="1"/>
              <a:t>dapat</a:t>
            </a:r>
            <a:r>
              <a:rPr lang="en-US" baseline="0" dirty="0"/>
              <a:t> </a:t>
            </a:r>
            <a:r>
              <a:rPr lang="en-US" baseline="0" dirty="0" err="1"/>
              <a:t>divisualisasikan</a:t>
            </a:r>
            <a:r>
              <a:rPr lang="en-US" baseline="0" dirty="0"/>
              <a:t> </a:t>
            </a:r>
            <a:r>
              <a:rPr lang="en-US" baseline="0" dirty="0" err="1"/>
              <a:t>dalam</a:t>
            </a:r>
            <a:r>
              <a:rPr lang="en-US" baseline="0" dirty="0"/>
              <a:t> </a:t>
            </a:r>
            <a:r>
              <a:rPr lang="en-US" baseline="0" dirty="0" err="1"/>
              <a:t>bentuk</a:t>
            </a:r>
            <a:r>
              <a:rPr lang="en-US" baseline="0" dirty="0"/>
              <a:t> 3 </a:t>
            </a:r>
            <a:r>
              <a:rPr lang="en-US" baseline="0" dirty="0" err="1"/>
              <a:t>dimensi</a:t>
            </a:r>
            <a:r>
              <a:rPr lang="en-US" baseline="0" dirty="0"/>
              <a:t> (3D) </a:t>
            </a:r>
            <a:r>
              <a:rPr lang="en-US" baseline="0" dirty="0" err="1"/>
              <a:t>dan</a:t>
            </a:r>
            <a:r>
              <a:rPr lang="en-US" baseline="0" dirty="0"/>
              <a:t> 2 </a:t>
            </a:r>
            <a:r>
              <a:rPr lang="en-US" baseline="0" dirty="0" err="1"/>
              <a:t>dimensi</a:t>
            </a:r>
            <a:r>
              <a:rPr lang="en-US" baseline="0" dirty="0"/>
              <a:t> (2D)</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12</a:t>
            </a:fld>
            <a:endParaRPr lang="id-ID"/>
          </a:p>
        </p:txBody>
      </p:sp>
    </p:spTree>
    <p:extLst>
      <p:ext uri="{BB962C8B-B14F-4D97-AF65-F5344CB8AC3E}">
        <p14:creationId xmlns:p14="http://schemas.microsoft.com/office/powerpoint/2010/main" val="1803781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A7E14A45-8B2C-4679-A367-AD2F5B6DAAD0}"/>
              </a:ext>
            </a:extLst>
          </p:cNvPr>
          <p:cNvSpPr>
            <a:spLocks noGrp="1"/>
          </p:cNvSpPr>
          <p:nvPr>
            <p:ph type="dt" sz="half" idx="10"/>
          </p:nvPr>
        </p:nvSpPr>
        <p:spPr/>
        <p:txBody>
          <a:bodyPr/>
          <a:lstStyle>
            <a:lvl1pPr>
              <a:defRPr/>
            </a:lvl1pPr>
          </a:lstStyle>
          <a:p>
            <a:pPr>
              <a:defRPr/>
            </a:pPr>
            <a:fld id="{E8B53ACE-63EC-4A3A-9F97-047B30FB4562}" type="datetimeFigureOut">
              <a:rPr lang="en-US"/>
              <a:pPr>
                <a:defRPr/>
              </a:pPr>
              <a:t>7/8/2019</a:t>
            </a:fld>
            <a:endParaRPr lang="en-US"/>
          </a:p>
        </p:txBody>
      </p:sp>
      <p:sp>
        <p:nvSpPr>
          <p:cNvPr id="5" name="Footer Placeholder 4">
            <a:extLst>
              <a:ext uri="{FF2B5EF4-FFF2-40B4-BE49-F238E27FC236}">
                <a16:creationId xmlns:a16="http://schemas.microsoft.com/office/drawing/2014/main" id="{F7F7DA93-FE90-46A2-9E4E-FF24F73129D4}"/>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12BDFDB5-2FE4-4CA9-B678-CBE112ADFC11}"/>
              </a:ext>
            </a:extLst>
          </p:cNvPr>
          <p:cNvSpPr>
            <a:spLocks noGrp="1"/>
          </p:cNvSpPr>
          <p:nvPr>
            <p:ph type="sldNum" sz="quarter" idx="12"/>
          </p:nvPr>
        </p:nvSpPr>
        <p:spPr/>
        <p:txBody>
          <a:bodyPr/>
          <a:lstStyle>
            <a:lvl1pPr>
              <a:defRPr/>
            </a:lvl1pPr>
          </a:lstStyle>
          <a:p>
            <a:fld id="{0C2B4C0A-132D-4520-A3D2-8FD766875F48}" type="slidenum">
              <a:rPr lang="en-US" altLang="id-ID"/>
              <a:pPr/>
              <a:t>‹#›</a:t>
            </a:fld>
            <a:endParaRPr lang="en-US" altLang="id-ID"/>
          </a:p>
        </p:txBody>
      </p:sp>
    </p:spTree>
    <p:extLst>
      <p:ext uri="{BB962C8B-B14F-4D97-AF65-F5344CB8AC3E}">
        <p14:creationId xmlns:p14="http://schemas.microsoft.com/office/powerpoint/2010/main" val="3342715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963180-AAC1-4822-9B7A-50CFE7DDD333}"/>
              </a:ext>
            </a:extLst>
          </p:cNvPr>
          <p:cNvSpPr>
            <a:spLocks noGrp="1"/>
          </p:cNvSpPr>
          <p:nvPr>
            <p:ph type="dt" sz="half" idx="10"/>
          </p:nvPr>
        </p:nvSpPr>
        <p:spPr/>
        <p:txBody>
          <a:bodyPr/>
          <a:lstStyle>
            <a:lvl1pPr>
              <a:defRPr/>
            </a:lvl1pPr>
          </a:lstStyle>
          <a:p>
            <a:pPr>
              <a:defRPr/>
            </a:pPr>
            <a:fld id="{229FD73A-3CD9-41DC-93A4-6D13B2B67D47}" type="datetimeFigureOut">
              <a:rPr lang="en-US"/>
              <a:pPr>
                <a:defRPr/>
              </a:pPr>
              <a:t>7/8/2019</a:t>
            </a:fld>
            <a:endParaRPr lang="en-US"/>
          </a:p>
        </p:txBody>
      </p:sp>
      <p:sp>
        <p:nvSpPr>
          <p:cNvPr id="5" name="Footer Placeholder 4">
            <a:extLst>
              <a:ext uri="{FF2B5EF4-FFF2-40B4-BE49-F238E27FC236}">
                <a16:creationId xmlns:a16="http://schemas.microsoft.com/office/drawing/2014/main" id="{5E060B2D-A7F3-47AE-A0A3-8A733C85EED2}"/>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AB00F903-A3E8-455B-9DDE-DFAA9EA5BE06}"/>
              </a:ext>
            </a:extLst>
          </p:cNvPr>
          <p:cNvSpPr>
            <a:spLocks noGrp="1"/>
          </p:cNvSpPr>
          <p:nvPr>
            <p:ph type="sldNum" sz="quarter" idx="12"/>
          </p:nvPr>
        </p:nvSpPr>
        <p:spPr/>
        <p:txBody>
          <a:bodyPr/>
          <a:lstStyle>
            <a:lvl1pPr>
              <a:defRPr/>
            </a:lvl1pPr>
          </a:lstStyle>
          <a:p>
            <a:fld id="{FEB4DB59-D508-4033-8722-37E70672F9C9}" type="slidenum">
              <a:rPr lang="en-US" altLang="id-ID"/>
              <a:pPr/>
              <a:t>‹#›</a:t>
            </a:fld>
            <a:endParaRPr lang="en-US" altLang="id-ID"/>
          </a:p>
        </p:txBody>
      </p:sp>
    </p:spTree>
    <p:extLst>
      <p:ext uri="{BB962C8B-B14F-4D97-AF65-F5344CB8AC3E}">
        <p14:creationId xmlns:p14="http://schemas.microsoft.com/office/powerpoint/2010/main" val="2979588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BB918F-62A3-4079-B9CC-60E9920BB549}"/>
              </a:ext>
            </a:extLst>
          </p:cNvPr>
          <p:cNvSpPr>
            <a:spLocks noGrp="1"/>
          </p:cNvSpPr>
          <p:nvPr>
            <p:ph type="dt" sz="half" idx="10"/>
          </p:nvPr>
        </p:nvSpPr>
        <p:spPr/>
        <p:txBody>
          <a:bodyPr/>
          <a:lstStyle>
            <a:lvl1pPr>
              <a:defRPr/>
            </a:lvl1pPr>
          </a:lstStyle>
          <a:p>
            <a:pPr>
              <a:defRPr/>
            </a:pPr>
            <a:fld id="{E1621EB3-FF22-44D5-9BFF-B3568F0C7E21}" type="datetimeFigureOut">
              <a:rPr lang="en-US"/>
              <a:pPr>
                <a:defRPr/>
              </a:pPr>
              <a:t>7/8/2019</a:t>
            </a:fld>
            <a:endParaRPr lang="en-US"/>
          </a:p>
        </p:txBody>
      </p:sp>
      <p:sp>
        <p:nvSpPr>
          <p:cNvPr id="5" name="Footer Placeholder 4">
            <a:extLst>
              <a:ext uri="{FF2B5EF4-FFF2-40B4-BE49-F238E27FC236}">
                <a16:creationId xmlns:a16="http://schemas.microsoft.com/office/drawing/2014/main" id="{1928CD5B-A6DF-4D6D-AFAA-DFF7CA6DD78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140D3246-BB43-4BAC-965C-677B18B1FF66}"/>
              </a:ext>
            </a:extLst>
          </p:cNvPr>
          <p:cNvSpPr>
            <a:spLocks noGrp="1"/>
          </p:cNvSpPr>
          <p:nvPr>
            <p:ph type="sldNum" sz="quarter" idx="12"/>
          </p:nvPr>
        </p:nvSpPr>
        <p:spPr/>
        <p:txBody>
          <a:bodyPr/>
          <a:lstStyle>
            <a:lvl1pPr>
              <a:defRPr/>
            </a:lvl1pPr>
          </a:lstStyle>
          <a:p>
            <a:fld id="{B400DEB9-6194-4DCB-A02A-C66071A9C048}" type="slidenum">
              <a:rPr lang="en-US" altLang="id-ID"/>
              <a:pPr/>
              <a:t>‹#›</a:t>
            </a:fld>
            <a:endParaRPr lang="en-US" altLang="id-ID"/>
          </a:p>
        </p:txBody>
      </p:sp>
    </p:spTree>
    <p:extLst>
      <p:ext uri="{BB962C8B-B14F-4D97-AF65-F5344CB8AC3E}">
        <p14:creationId xmlns:p14="http://schemas.microsoft.com/office/powerpoint/2010/main" val="1673843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2743CB-2DF2-4574-8107-61481F0776B5}"/>
              </a:ext>
            </a:extLst>
          </p:cNvPr>
          <p:cNvSpPr>
            <a:spLocks noGrp="1"/>
          </p:cNvSpPr>
          <p:nvPr>
            <p:ph type="dt" sz="half" idx="10"/>
          </p:nvPr>
        </p:nvSpPr>
        <p:spPr/>
        <p:txBody>
          <a:bodyPr/>
          <a:lstStyle>
            <a:lvl1pPr>
              <a:defRPr/>
            </a:lvl1pPr>
          </a:lstStyle>
          <a:p>
            <a:pPr>
              <a:defRPr/>
            </a:pPr>
            <a:fld id="{395D7D4E-27E6-405A-A1DB-DC4B54C1381B}" type="datetimeFigureOut">
              <a:rPr lang="en-US"/>
              <a:pPr>
                <a:defRPr/>
              </a:pPr>
              <a:t>7/8/2019</a:t>
            </a:fld>
            <a:endParaRPr lang="en-US"/>
          </a:p>
        </p:txBody>
      </p:sp>
      <p:sp>
        <p:nvSpPr>
          <p:cNvPr id="5" name="Footer Placeholder 4">
            <a:extLst>
              <a:ext uri="{FF2B5EF4-FFF2-40B4-BE49-F238E27FC236}">
                <a16:creationId xmlns:a16="http://schemas.microsoft.com/office/drawing/2014/main" id="{6E634A10-5731-4588-8E95-109B26700CCD}"/>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A1C82D8-17DC-4910-863E-43A560D45E58}"/>
              </a:ext>
            </a:extLst>
          </p:cNvPr>
          <p:cNvSpPr>
            <a:spLocks noGrp="1"/>
          </p:cNvSpPr>
          <p:nvPr>
            <p:ph type="sldNum" sz="quarter" idx="12"/>
          </p:nvPr>
        </p:nvSpPr>
        <p:spPr/>
        <p:txBody>
          <a:bodyPr/>
          <a:lstStyle>
            <a:lvl1pPr>
              <a:defRPr/>
            </a:lvl1pPr>
          </a:lstStyle>
          <a:p>
            <a:fld id="{8656E383-32F1-42AB-9C1C-EC54CA548809}" type="slidenum">
              <a:rPr lang="en-US" altLang="id-ID"/>
              <a:pPr/>
              <a:t>‹#›</a:t>
            </a:fld>
            <a:endParaRPr lang="en-US" altLang="id-ID"/>
          </a:p>
        </p:txBody>
      </p:sp>
    </p:spTree>
    <p:extLst>
      <p:ext uri="{BB962C8B-B14F-4D97-AF65-F5344CB8AC3E}">
        <p14:creationId xmlns:p14="http://schemas.microsoft.com/office/powerpoint/2010/main" val="1521136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43AA9B5-3303-44D0-AD41-5567A2B243E8}"/>
              </a:ext>
            </a:extLst>
          </p:cNvPr>
          <p:cNvSpPr>
            <a:spLocks noGrp="1"/>
          </p:cNvSpPr>
          <p:nvPr>
            <p:ph type="dt" sz="half" idx="10"/>
          </p:nvPr>
        </p:nvSpPr>
        <p:spPr/>
        <p:txBody>
          <a:bodyPr/>
          <a:lstStyle>
            <a:lvl1pPr>
              <a:defRPr/>
            </a:lvl1pPr>
          </a:lstStyle>
          <a:p>
            <a:pPr>
              <a:defRPr/>
            </a:pPr>
            <a:fld id="{4E5685EF-9167-4439-B3F0-8BBF8E48EB2B}" type="datetimeFigureOut">
              <a:rPr lang="en-US"/>
              <a:pPr>
                <a:defRPr/>
              </a:pPr>
              <a:t>7/8/2019</a:t>
            </a:fld>
            <a:endParaRPr lang="en-US"/>
          </a:p>
        </p:txBody>
      </p:sp>
      <p:sp>
        <p:nvSpPr>
          <p:cNvPr id="5" name="Footer Placeholder 4">
            <a:extLst>
              <a:ext uri="{FF2B5EF4-FFF2-40B4-BE49-F238E27FC236}">
                <a16:creationId xmlns:a16="http://schemas.microsoft.com/office/drawing/2014/main" id="{1E5CDED8-DC32-4E51-B4F9-CAA429584572}"/>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15613F34-5E8E-4235-8EDF-61A63279CBAE}"/>
              </a:ext>
            </a:extLst>
          </p:cNvPr>
          <p:cNvSpPr>
            <a:spLocks noGrp="1"/>
          </p:cNvSpPr>
          <p:nvPr>
            <p:ph type="sldNum" sz="quarter" idx="12"/>
          </p:nvPr>
        </p:nvSpPr>
        <p:spPr/>
        <p:txBody>
          <a:bodyPr/>
          <a:lstStyle>
            <a:lvl1pPr>
              <a:defRPr/>
            </a:lvl1pPr>
          </a:lstStyle>
          <a:p>
            <a:fld id="{9E463D64-9548-4DB9-BEA2-E8C7DE7B0113}" type="slidenum">
              <a:rPr lang="en-US" altLang="id-ID"/>
              <a:pPr/>
              <a:t>‹#›</a:t>
            </a:fld>
            <a:endParaRPr lang="en-US" altLang="id-ID"/>
          </a:p>
        </p:txBody>
      </p:sp>
    </p:spTree>
    <p:extLst>
      <p:ext uri="{BB962C8B-B14F-4D97-AF65-F5344CB8AC3E}">
        <p14:creationId xmlns:p14="http://schemas.microsoft.com/office/powerpoint/2010/main" val="2823350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D4FBA7B5-C76D-4E9F-9FC3-1B8B5F05557E}"/>
              </a:ext>
            </a:extLst>
          </p:cNvPr>
          <p:cNvSpPr>
            <a:spLocks noGrp="1"/>
          </p:cNvSpPr>
          <p:nvPr>
            <p:ph type="dt" sz="half" idx="10"/>
          </p:nvPr>
        </p:nvSpPr>
        <p:spPr/>
        <p:txBody>
          <a:bodyPr/>
          <a:lstStyle>
            <a:lvl1pPr>
              <a:defRPr/>
            </a:lvl1pPr>
          </a:lstStyle>
          <a:p>
            <a:pPr>
              <a:defRPr/>
            </a:pPr>
            <a:fld id="{36CFD158-8B9F-48DA-9BFC-1DB5BBACABAF}" type="datetimeFigureOut">
              <a:rPr lang="en-US"/>
              <a:pPr>
                <a:defRPr/>
              </a:pPr>
              <a:t>7/8/2019</a:t>
            </a:fld>
            <a:endParaRPr lang="en-US"/>
          </a:p>
        </p:txBody>
      </p:sp>
      <p:sp>
        <p:nvSpPr>
          <p:cNvPr id="6" name="Footer Placeholder 4">
            <a:extLst>
              <a:ext uri="{FF2B5EF4-FFF2-40B4-BE49-F238E27FC236}">
                <a16:creationId xmlns:a16="http://schemas.microsoft.com/office/drawing/2014/main" id="{BE9D054B-9F92-4F25-9352-99CA60782F1E}"/>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61683CD5-CB6E-4045-B0A9-FC60442EA9AF}"/>
              </a:ext>
            </a:extLst>
          </p:cNvPr>
          <p:cNvSpPr>
            <a:spLocks noGrp="1"/>
          </p:cNvSpPr>
          <p:nvPr>
            <p:ph type="sldNum" sz="quarter" idx="12"/>
          </p:nvPr>
        </p:nvSpPr>
        <p:spPr/>
        <p:txBody>
          <a:bodyPr/>
          <a:lstStyle>
            <a:lvl1pPr>
              <a:defRPr/>
            </a:lvl1pPr>
          </a:lstStyle>
          <a:p>
            <a:fld id="{2DE0B95F-7321-4CF5-BA9A-D71A8379A037}" type="slidenum">
              <a:rPr lang="en-US" altLang="id-ID"/>
              <a:pPr/>
              <a:t>‹#›</a:t>
            </a:fld>
            <a:endParaRPr lang="en-US" altLang="id-ID"/>
          </a:p>
        </p:txBody>
      </p:sp>
    </p:spTree>
    <p:extLst>
      <p:ext uri="{BB962C8B-B14F-4D97-AF65-F5344CB8AC3E}">
        <p14:creationId xmlns:p14="http://schemas.microsoft.com/office/powerpoint/2010/main" val="2283941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B38BF39D-8B36-41E3-BD73-31532A87B4F3}"/>
              </a:ext>
            </a:extLst>
          </p:cNvPr>
          <p:cNvSpPr>
            <a:spLocks noGrp="1"/>
          </p:cNvSpPr>
          <p:nvPr>
            <p:ph type="dt" sz="half" idx="10"/>
          </p:nvPr>
        </p:nvSpPr>
        <p:spPr/>
        <p:txBody>
          <a:bodyPr/>
          <a:lstStyle>
            <a:lvl1pPr>
              <a:defRPr/>
            </a:lvl1pPr>
          </a:lstStyle>
          <a:p>
            <a:pPr>
              <a:defRPr/>
            </a:pPr>
            <a:fld id="{ACE16908-5CC3-415C-BD0F-BE3C5D782DE7}" type="datetimeFigureOut">
              <a:rPr lang="en-US"/>
              <a:pPr>
                <a:defRPr/>
              </a:pPr>
              <a:t>7/8/2019</a:t>
            </a:fld>
            <a:endParaRPr lang="en-US"/>
          </a:p>
        </p:txBody>
      </p:sp>
      <p:sp>
        <p:nvSpPr>
          <p:cNvPr id="8" name="Footer Placeholder 4">
            <a:extLst>
              <a:ext uri="{FF2B5EF4-FFF2-40B4-BE49-F238E27FC236}">
                <a16:creationId xmlns:a16="http://schemas.microsoft.com/office/drawing/2014/main" id="{CB56522E-0F0C-45BF-862C-6D3FF85ABA79}"/>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42F11602-8EB8-4D76-A078-00034481C86D}"/>
              </a:ext>
            </a:extLst>
          </p:cNvPr>
          <p:cNvSpPr>
            <a:spLocks noGrp="1"/>
          </p:cNvSpPr>
          <p:nvPr>
            <p:ph type="sldNum" sz="quarter" idx="12"/>
          </p:nvPr>
        </p:nvSpPr>
        <p:spPr/>
        <p:txBody>
          <a:bodyPr/>
          <a:lstStyle>
            <a:lvl1pPr>
              <a:defRPr/>
            </a:lvl1pPr>
          </a:lstStyle>
          <a:p>
            <a:fld id="{B17B9203-CC8B-411C-90ED-B1AF388F475D}" type="slidenum">
              <a:rPr lang="en-US" altLang="id-ID"/>
              <a:pPr/>
              <a:t>‹#›</a:t>
            </a:fld>
            <a:endParaRPr lang="en-US" altLang="id-ID"/>
          </a:p>
        </p:txBody>
      </p:sp>
    </p:spTree>
    <p:extLst>
      <p:ext uri="{BB962C8B-B14F-4D97-AF65-F5344CB8AC3E}">
        <p14:creationId xmlns:p14="http://schemas.microsoft.com/office/powerpoint/2010/main" val="1224200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98C965F5-2C09-43EA-9BBF-DEAA0DF81F58}"/>
              </a:ext>
            </a:extLst>
          </p:cNvPr>
          <p:cNvSpPr>
            <a:spLocks noGrp="1"/>
          </p:cNvSpPr>
          <p:nvPr>
            <p:ph type="dt" sz="half" idx="10"/>
          </p:nvPr>
        </p:nvSpPr>
        <p:spPr/>
        <p:txBody>
          <a:bodyPr/>
          <a:lstStyle>
            <a:lvl1pPr>
              <a:defRPr/>
            </a:lvl1pPr>
          </a:lstStyle>
          <a:p>
            <a:pPr>
              <a:defRPr/>
            </a:pPr>
            <a:fld id="{2FF5BB54-315A-4E89-8486-DBAFA7D22347}" type="datetimeFigureOut">
              <a:rPr lang="en-US"/>
              <a:pPr>
                <a:defRPr/>
              </a:pPr>
              <a:t>7/8/2019</a:t>
            </a:fld>
            <a:endParaRPr lang="en-US"/>
          </a:p>
        </p:txBody>
      </p:sp>
      <p:sp>
        <p:nvSpPr>
          <p:cNvPr id="4" name="Footer Placeholder 4">
            <a:extLst>
              <a:ext uri="{FF2B5EF4-FFF2-40B4-BE49-F238E27FC236}">
                <a16:creationId xmlns:a16="http://schemas.microsoft.com/office/drawing/2014/main" id="{A0EC72A9-0978-4913-A7E3-E8C3572B68D0}"/>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B83E1F40-63A3-485F-AC73-E5B687A6D6C2}"/>
              </a:ext>
            </a:extLst>
          </p:cNvPr>
          <p:cNvSpPr>
            <a:spLocks noGrp="1"/>
          </p:cNvSpPr>
          <p:nvPr>
            <p:ph type="sldNum" sz="quarter" idx="12"/>
          </p:nvPr>
        </p:nvSpPr>
        <p:spPr/>
        <p:txBody>
          <a:bodyPr/>
          <a:lstStyle>
            <a:lvl1pPr>
              <a:defRPr/>
            </a:lvl1pPr>
          </a:lstStyle>
          <a:p>
            <a:fld id="{679C9881-AC63-4871-AE9C-4FB59B282825}" type="slidenum">
              <a:rPr lang="en-US" altLang="id-ID"/>
              <a:pPr/>
              <a:t>‹#›</a:t>
            </a:fld>
            <a:endParaRPr lang="en-US" altLang="id-ID"/>
          </a:p>
        </p:txBody>
      </p:sp>
    </p:spTree>
    <p:extLst>
      <p:ext uri="{BB962C8B-B14F-4D97-AF65-F5344CB8AC3E}">
        <p14:creationId xmlns:p14="http://schemas.microsoft.com/office/powerpoint/2010/main" val="3168079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0F3213FE-0C27-4A51-9C3B-3D54778B7077}"/>
              </a:ext>
            </a:extLst>
          </p:cNvPr>
          <p:cNvSpPr>
            <a:spLocks noGrp="1"/>
          </p:cNvSpPr>
          <p:nvPr>
            <p:ph type="dt" sz="half" idx="10"/>
          </p:nvPr>
        </p:nvSpPr>
        <p:spPr/>
        <p:txBody>
          <a:bodyPr/>
          <a:lstStyle>
            <a:lvl1pPr>
              <a:defRPr/>
            </a:lvl1pPr>
          </a:lstStyle>
          <a:p>
            <a:pPr>
              <a:defRPr/>
            </a:pPr>
            <a:fld id="{33036CA2-7536-465B-9420-D22ED903F7E7}" type="datetimeFigureOut">
              <a:rPr lang="en-US"/>
              <a:pPr>
                <a:defRPr/>
              </a:pPr>
              <a:t>7/8/2019</a:t>
            </a:fld>
            <a:endParaRPr lang="en-US"/>
          </a:p>
        </p:txBody>
      </p:sp>
      <p:sp>
        <p:nvSpPr>
          <p:cNvPr id="3" name="Footer Placeholder 4">
            <a:extLst>
              <a:ext uri="{FF2B5EF4-FFF2-40B4-BE49-F238E27FC236}">
                <a16:creationId xmlns:a16="http://schemas.microsoft.com/office/drawing/2014/main" id="{2F280AC5-077F-4E55-8E75-0C00CC86C729}"/>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2EB464C7-11D6-49E7-8DB1-4DD64B10A836}"/>
              </a:ext>
            </a:extLst>
          </p:cNvPr>
          <p:cNvSpPr>
            <a:spLocks noGrp="1"/>
          </p:cNvSpPr>
          <p:nvPr>
            <p:ph type="sldNum" sz="quarter" idx="12"/>
          </p:nvPr>
        </p:nvSpPr>
        <p:spPr/>
        <p:txBody>
          <a:bodyPr/>
          <a:lstStyle>
            <a:lvl1pPr>
              <a:defRPr/>
            </a:lvl1pPr>
          </a:lstStyle>
          <a:p>
            <a:fld id="{2B7D1698-F84E-497E-ADCD-EE17B6E12D34}" type="slidenum">
              <a:rPr lang="en-US" altLang="id-ID"/>
              <a:pPr/>
              <a:t>‹#›</a:t>
            </a:fld>
            <a:endParaRPr lang="en-US" altLang="id-ID"/>
          </a:p>
        </p:txBody>
      </p:sp>
    </p:spTree>
    <p:extLst>
      <p:ext uri="{BB962C8B-B14F-4D97-AF65-F5344CB8AC3E}">
        <p14:creationId xmlns:p14="http://schemas.microsoft.com/office/powerpoint/2010/main" val="3946603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C9AFF729-957B-4796-9B4B-C8F5E646C05F}"/>
              </a:ext>
            </a:extLst>
          </p:cNvPr>
          <p:cNvSpPr>
            <a:spLocks noGrp="1"/>
          </p:cNvSpPr>
          <p:nvPr>
            <p:ph type="dt" sz="half" idx="10"/>
          </p:nvPr>
        </p:nvSpPr>
        <p:spPr/>
        <p:txBody>
          <a:bodyPr/>
          <a:lstStyle>
            <a:lvl1pPr>
              <a:defRPr/>
            </a:lvl1pPr>
          </a:lstStyle>
          <a:p>
            <a:pPr>
              <a:defRPr/>
            </a:pPr>
            <a:fld id="{851A4547-1581-46E1-BC99-7D5625051E53}" type="datetimeFigureOut">
              <a:rPr lang="en-US"/>
              <a:pPr>
                <a:defRPr/>
              </a:pPr>
              <a:t>7/8/2019</a:t>
            </a:fld>
            <a:endParaRPr lang="en-US"/>
          </a:p>
        </p:txBody>
      </p:sp>
      <p:sp>
        <p:nvSpPr>
          <p:cNvPr id="6" name="Footer Placeholder 4">
            <a:extLst>
              <a:ext uri="{FF2B5EF4-FFF2-40B4-BE49-F238E27FC236}">
                <a16:creationId xmlns:a16="http://schemas.microsoft.com/office/drawing/2014/main" id="{3CE985FF-0517-41C2-BBD5-ABA3A6273A03}"/>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5EA38B85-097A-4B56-B5EC-55C02F3BEC58}"/>
              </a:ext>
            </a:extLst>
          </p:cNvPr>
          <p:cNvSpPr>
            <a:spLocks noGrp="1"/>
          </p:cNvSpPr>
          <p:nvPr>
            <p:ph type="sldNum" sz="quarter" idx="12"/>
          </p:nvPr>
        </p:nvSpPr>
        <p:spPr/>
        <p:txBody>
          <a:bodyPr/>
          <a:lstStyle>
            <a:lvl1pPr>
              <a:defRPr/>
            </a:lvl1pPr>
          </a:lstStyle>
          <a:p>
            <a:fld id="{3FC57F52-6254-40BC-B227-A5E4CA797F84}" type="slidenum">
              <a:rPr lang="en-US" altLang="id-ID"/>
              <a:pPr/>
              <a:t>‹#›</a:t>
            </a:fld>
            <a:endParaRPr lang="en-US" altLang="id-ID"/>
          </a:p>
        </p:txBody>
      </p:sp>
    </p:spTree>
    <p:extLst>
      <p:ext uri="{BB962C8B-B14F-4D97-AF65-F5344CB8AC3E}">
        <p14:creationId xmlns:p14="http://schemas.microsoft.com/office/powerpoint/2010/main" val="3929565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8745C65-CED9-4CBF-8342-A62848285597}"/>
              </a:ext>
            </a:extLst>
          </p:cNvPr>
          <p:cNvSpPr>
            <a:spLocks noGrp="1"/>
          </p:cNvSpPr>
          <p:nvPr>
            <p:ph type="dt" sz="half" idx="10"/>
          </p:nvPr>
        </p:nvSpPr>
        <p:spPr/>
        <p:txBody>
          <a:bodyPr/>
          <a:lstStyle>
            <a:lvl1pPr>
              <a:defRPr/>
            </a:lvl1pPr>
          </a:lstStyle>
          <a:p>
            <a:pPr>
              <a:defRPr/>
            </a:pPr>
            <a:fld id="{1385279C-B0A1-48DD-AC61-BA0716C315EF}" type="datetimeFigureOut">
              <a:rPr lang="en-US"/>
              <a:pPr>
                <a:defRPr/>
              </a:pPr>
              <a:t>7/8/2019</a:t>
            </a:fld>
            <a:endParaRPr lang="en-US"/>
          </a:p>
        </p:txBody>
      </p:sp>
      <p:sp>
        <p:nvSpPr>
          <p:cNvPr id="6" name="Footer Placeholder 4">
            <a:extLst>
              <a:ext uri="{FF2B5EF4-FFF2-40B4-BE49-F238E27FC236}">
                <a16:creationId xmlns:a16="http://schemas.microsoft.com/office/drawing/2014/main" id="{37F5898A-F71B-4C65-8B5F-655BA14FC9B4}"/>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73A25668-5412-4EC0-A871-DFFEC5D69F1A}"/>
              </a:ext>
            </a:extLst>
          </p:cNvPr>
          <p:cNvSpPr>
            <a:spLocks noGrp="1"/>
          </p:cNvSpPr>
          <p:nvPr>
            <p:ph type="sldNum" sz="quarter" idx="12"/>
          </p:nvPr>
        </p:nvSpPr>
        <p:spPr/>
        <p:txBody>
          <a:bodyPr/>
          <a:lstStyle>
            <a:lvl1pPr>
              <a:defRPr/>
            </a:lvl1pPr>
          </a:lstStyle>
          <a:p>
            <a:fld id="{87C69AE3-14D6-4D30-B738-0DFE2A00370E}" type="slidenum">
              <a:rPr lang="en-US" altLang="id-ID"/>
              <a:pPr/>
              <a:t>‹#›</a:t>
            </a:fld>
            <a:endParaRPr lang="en-US" altLang="id-ID"/>
          </a:p>
        </p:txBody>
      </p:sp>
    </p:spTree>
    <p:extLst>
      <p:ext uri="{BB962C8B-B14F-4D97-AF65-F5344CB8AC3E}">
        <p14:creationId xmlns:p14="http://schemas.microsoft.com/office/powerpoint/2010/main" val="2385192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D6100E7E-CC92-4B84-A4A6-7ADBD8E37E3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9BE0F8A6-F92A-4D87-88E7-0D42DF7B15F5}"/>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F6192319-CE83-4FAD-94B3-52E2B3E003A4}"/>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defRPr>
            </a:lvl1pPr>
          </a:lstStyle>
          <a:p>
            <a:pPr>
              <a:defRPr/>
            </a:pPr>
            <a:fld id="{E6347068-0D4E-47AB-B26A-5DED333A64F8}" type="datetimeFigureOut">
              <a:rPr lang="en-US"/>
              <a:pPr>
                <a:defRPr/>
              </a:pPr>
              <a:t>7/8/2019</a:t>
            </a:fld>
            <a:endParaRPr lang="en-US"/>
          </a:p>
        </p:txBody>
      </p:sp>
      <p:sp>
        <p:nvSpPr>
          <p:cNvPr id="5" name="Footer Placeholder 4">
            <a:extLst>
              <a:ext uri="{FF2B5EF4-FFF2-40B4-BE49-F238E27FC236}">
                <a16:creationId xmlns:a16="http://schemas.microsoft.com/office/drawing/2014/main" id="{170B1149-4793-4227-96F1-5C43ACA6FFF5}"/>
              </a:ext>
            </a:extLst>
          </p:cNvPr>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defRPr>
            </a:lvl1pPr>
          </a:lstStyle>
          <a:p>
            <a:pPr>
              <a:defRPr/>
            </a:pPr>
            <a:endParaRPr lang="en-US"/>
          </a:p>
        </p:txBody>
      </p:sp>
      <p:sp>
        <p:nvSpPr>
          <p:cNvPr id="6" name="Slide Number Placeholder 5">
            <a:extLst>
              <a:ext uri="{FF2B5EF4-FFF2-40B4-BE49-F238E27FC236}">
                <a16:creationId xmlns:a16="http://schemas.microsoft.com/office/drawing/2014/main" id="{F4B1FE2F-DA58-4762-86D4-45AD7DC39C7F}"/>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3DD1961E-F2BD-4BAB-A4CE-2836345D5882}" type="slidenum">
              <a:rPr lang="en-US" altLang="id-ID"/>
              <a:pPr/>
              <a:t>‹#›</a:t>
            </a:fld>
            <a:endParaRPr lang="en-US" altLang="id-ID"/>
          </a:p>
        </p:txBody>
      </p:sp>
    </p:spTree>
    <p:extLst>
      <p:ext uri="{BB962C8B-B14F-4D97-AF65-F5344CB8AC3E}">
        <p14:creationId xmlns:p14="http://schemas.microsoft.com/office/powerpoint/2010/main" val="2034659336"/>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39.jpeg"/></Relationships>
</file>

<file path=ppt/slides/_rels/slide4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1CA5F2D1-C77B-4614-B681-5858C958408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2222" r="2424"/>
          <a:stretch/>
        </p:blipFill>
        <p:spPr>
          <a:xfrm>
            <a:off x="4082473" y="0"/>
            <a:ext cx="5061527" cy="6858000"/>
          </a:xfrm>
          <a:prstGeom prst="rect">
            <a:avLst/>
          </a:prstGeom>
        </p:spPr>
      </p:pic>
      <p:pic>
        <p:nvPicPr>
          <p:cNvPr id="11" name="Picture 10">
            <a:extLst>
              <a:ext uri="{FF2B5EF4-FFF2-40B4-BE49-F238E27FC236}">
                <a16:creationId xmlns:a16="http://schemas.microsoft.com/office/drawing/2014/main" id="{8EA70F98-D6BF-44D5-864A-E8B8E6EA8A9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124" t="32986" r="7380" b="34416"/>
          <a:stretch/>
        </p:blipFill>
        <p:spPr>
          <a:xfrm>
            <a:off x="157316" y="5913824"/>
            <a:ext cx="1796982" cy="710441"/>
          </a:xfrm>
          <a:prstGeom prst="rect">
            <a:avLst/>
          </a:prstGeom>
        </p:spPr>
      </p:pic>
      <p:pic>
        <p:nvPicPr>
          <p:cNvPr id="21" name="Picture 20">
            <a:extLst>
              <a:ext uri="{FF2B5EF4-FFF2-40B4-BE49-F238E27FC236}">
                <a16:creationId xmlns:a16="http://schemas.microsoft.com/office/drawing/2014/main" id="{089B2762-C2F9-4BAC-B1EE-95539397A9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3538" y="215576"/>
            <a:ext cx="658757" cy="686745"/>
          </a:xfrm>
          <a:prstGeom prst="rect">
            <a:avLst/>
          </a:prstGeom>
        </p:spPr>
      </p:pic>
      <p:grpSp>
        <p:nvGrpSpPr>
          <p:cNvPr id="46" name="Group 45">
            <a:extLst>
              <a:ext uri="{FF2B5EF4-FFF2-40B4-BE49-F238E27FC236}">
                <a16:creationId xmlns:a16="http://schemas.microsoft.com/office/drawing/2014/main" id="{4B60F85D-D540-4735-B378-D7D9225FE7F3}"/>
              </a:ext>
            </a:extLst>
          </p:cNvPr>
          <p:cNvGrpSpPr/>
          <p:nvPr/>
        </p:nvGrpSpPr>
        <p:grpSpPr>
          <a:xfrm>
            <a:off x="5674242" y="6327045"/>
            <a:ext cx="2170463" cy="378419"/>
            <a:chOff x="4279782" y="5408838"/>
            <a:chExt cx="2170463" cy="378419"/>
          </a:xfrm>
        </p:grpSpPr>
        <p:pic>
          <p:nvPicPr>
            <p:cNvPr id="34" name="Picture 33">
              <a:extLst>
                <a:ext uri="{FF2B5EF4-FFF2-40B4-BE49-F238E27FC236}">
                  <a16:creationId xmlns:a16="http://schemas.microsoft.com/office/drawing/2014/main" id="{2CE453EB-EDB4-49CF-90BE-4F74F5C3CE5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79782" y="5490038"/>
              <a:ext cx="216020" cy="216020"/>
            </a:xfrm>
            <a:prstGeom prst="rect">
              <a:avLst/>
            </a:prstGeom>
          </p:spPr>
        </p:pic>
        <p:sp>
          <p:nvSpPr>
            <p:cNvPr id="37" name="Title 1">
              <a:extLst>
                <a:ext uri="{FF2B5EF4-FFF2-40B4-BE49-F238E27FC236}">
                  <a16:creationId xmlns:a16="http://schemas.microsoft.com/office/drawing/2014/main" id="{73E0DBD7-B92C-4F4C-A59F-F8EF3A4C3876}"/>
                </a:ext>
              </a:extLst>
            </p:cNvPr>
            <p:cNvSpPr txBox="1">
              <a:spLocks/>
            </p:cNvSpPr>
            <p:nvPr/>
          </p:nvSpPr>
          <p:spPr>
            <a:xfrm>
              <a:off x="4457102" y="5408838"/>
              <a:ext cx="1993143" cy="3784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400" dirty="0">
                  <a:solidFill>
                    <a:srgbClr val="4472C4">
                      <a:lumMod val="50000"/>
                    </a:srgbClr>
                  </a:solidFill>
                  <a:latin typeface="HP Simplified" panose="020B0606020204020204" pitchFamily="34" charset="0"/>
                </a:rPr>
                <a:t>digitalent.kominfo.go.id</a:t>
              </a:r>
              <a:endParaRPr lang="en-US" sz="700" dirty="0">
                <a:solidFill>
                  <a:srgbClr val="4472C4">
                    <a:lumMod val="50000"/>
                  </a:srgbClr>
                </a:solidFill>
                <a:latin typeface="HP Simplified" panose="020B0606020204020204" pitchFamily="34" charset="0"/>
              </a:endParaRPr>
            </a:p>
          </p:txBody>
        </p:sp>
      </p:grpSp>
      <p:sp>
        <p:nvSpPr>
          <p:cNvPr id="17" name="Title 1">
            <a:extLst>
              <a:ext uri="{FF2B5EF4-FFF2-40B4-BE49-F238E27FC236}">
                <a16:creationId xmlns:a16="http://schemas.microsoft.com/office/drawing/2014/main" id="{FE488684-4B91-45E0-AC48-E54C1020FB09}"/>
              </a:ext>
            </a:extLst>
          </p:cNvPr>
          <p:cNvSpPr txBox="1">
            <a:spLocks/>
          </p:cNvSpPr>
          <p:nvPr/>
        </p:nvSpPr>
        <p:spPr>
          <a:xfrm>
            <a:off x="288983" y="2206282"/>
            <a:ext cx="4457989" cy="26324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dirty="0">
                <a:solidFill>
                  <a:srgbClr val="4472C4">
                    <a:lumMod val="50000"/>
                  </a:srgbClr>
                </a:solidFill>
                <a:latin typeface="HP Simplified" panose="020B0606020204020204" pitchFamily="34" charset="0"/>
              </a:rPr>
              <a:t>DIGITAL TALENT SCHOLARSHIP</a:t>
            </a:r>
          </a:p>
          <a:p>
            <a:pPr fontAlgn="base"/>
            <a:r>
              <a:rPr lang="en-US" dirty="0">
                <a:solidFill>
                  <a:srgbClr val="4472C4">
                    <a:lumMod val="50000"/>
                  </a:srgbClr>
                </a:solidFill>
                <a:latin typeface="HP Simplified" panose="020B0606020204020204" pitchFamily="34" charset="0"/>
              </a:rPr>
              <a:t>2019</a:t>
            </a:r>
            <a:endParaRPr lang="en-US" sz="1800" dirty="0">
              <a:solidFill>
                <a:srgbClr val="4472C4">
                  <a:lumMod val="50000"/>
                </a:srgbClr>
              </a:solidFill>
              <a:latin typeface="HP Simplified" panose="020B0606020204020204" pitchFamily="34" charset="0"/>
            </a:endParaRPr>
          </a:p>
        </p:txBody>
      </p:sp>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6673" y="186982"/>
            <a:ext cx="666547" cy="686745"/>
          </a:xfrm>
          <a:prstGeom prst="rect">
            <a:avLst/>
          </a:prstGeom>
        </p:spPr>
      </p:pic>
      <p:pic>
        <p:nvPicPr>
          <p:cNvPr id="12" name="Picture 11">
            <a:extLst>
              <a:ext uri="{FF2B5EF4-FFF2-40B4-BE49-F238E27FC236}">
                <a16:creationId xmlns:a16="http://schemas.microsoft.com/office/drawing/2014/main" id="{FE7D207B-84C0-41C7-8AEB-379C095F5E8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2763" y="136523"/>
            <a:ext cx="658757" cy="902809"/>
          </a:xfrm>
          <a:prstGeom prst="rect">
            <a:avLst/>
          </a:prstGeom>
        </p:spPr>
      </p:pic>
      <p:sp>
        <p:nvSpPr>
          <p:cNvPr id="2" name="Title 1">
            <a:extLst>
              <a:ext uri="{FF2B5EF4-FFF2-40B4-BE49-F238E27FC236}">
                <a16:creationId xmlns:a16="http://schemas.microsoft.com/office/drawing/2014/main" id="{F334177A-A547-4898-8514-03D99F64A485}"/>
              </a:ext>
            </a:extLst>
          </p:cNvPr>
          <p:cNvSpPr>
            <a:spLocks noGrp="1"/>
          </p:cNvSpPr>
          <p:nvPr>
            <p:ph type="title"/>
          </p:nvPr>
        </p:nvSpPr>
        <p:spPr/>
        <p:txBody>
          <a:bodyPr/>
          <a:lstStyle/>
          <a:p>
            <a:endParaRPr lang="id-ID"/>
          </a:p>
        </p:txBody>
      </p:sp>
    </p:spTree>
    <p:extLst>
      <p:ext uri="{BB962C8B-B14F-4D97-AF65-F5344CB8AC3E}">
        <p14:creationId xmlns:p14="http://schemas.microsoft.com/office/powerpoint/2010/main" val="41484789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Pendahuluan</a:t>
            </a:r>
            <a:r>
              <a:rPr lang="en-US" dirty="0"/>
              <a:t>: </a:t>
            </a:r>
            <a:r>
              <a:rPr lang="en-US" dirty="0" err="1"/>
              <a:t>Visualisasi</a:t>
            </a:r>
            <a:r>
              <a:rPr lang="en-US" dirty="0"/>
              <a:t> Data</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10/07/2019</a:t>
            </a:fld>
            <a:endParaRPr lang="id-ID"/>
          </a:p>
        </p:txBody>
      </p:sp>
      <p:sp>
        <p:nvSpPr>
          <p:cNvPr id="5" name="Footer Placeholder 4"/>
          <p:cNvSpPr>
            <a:spLocks noGrp="1"/>
          </p:cNvSpPr>
          <p:nvPr>
            <p:ph type="ftr" sz="quarter" idx="11"/>
          </p:nvPr>
        </p:nvSpPr>
        <p:spPr/>
        <p:txBody>
          <a:bodyPr/>
          <a:lstStyle/>
          <a:p>
            <a:r>
              <a:rPr lang="en-US" dirty="0" err="1"/>
              <a:t>Visualisasi</a:t>
            </a:r>
            <a:r>
              <a:rPr lang="en-US" dirty="0"/>
              <a:t> Data </a:t>
            </a:r>
            <a:r>
              <a:rPr lang="en-US" dirty="0" err="1"/>
              <a:t>dengan</a:t>
            </a:r>
            <a:r>
              <a:rPr lang="en-US" dirty="0"/>
              <a:t> Python - </a:t>
            </a:r>
            <a:r>
              <a:rPr lang="en-US" dirty="0" err="1"/>
              <a:t>Pendahuluan</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10</a:t>
            </a:fld>
            <a:endParaRPr lang="id-ID" dirty="0"/>
          </a:p>
        </p:txBody>
      </p:sp>
      <p:sp>
        <p:nvSpPr>
          <p:cNvPr id="8" name="Content Placeholder 6"/>
          <p:cNvSpPr txBox="1">
            <a:spLocks/>
          </p:cNvSpPr>
          <p:nvPr/>
        </p:nvSpPr>
        <p:spPr>
          <a:xfrm>
            <a:off x="155851" y="1634363"/>
            <a:ext cx="8814723" cy="667406"/>
          </a:xfrm>
          <a:prstGeom prst="rect">
            <a:avLst/>
          </a:prstGeom>
        </p:spPr>
        <p:txBody>
          <a:bodyPr vert="horz" lIns="91440" tIns="45720" rIns="91440" bIns="45720" rtlCol="0" anchor="ctr">
            <a:normAutofit fontScale="85000" lnSpcReduction="20000"/>
          </a:bodyPr>
          <a:lstStyle/>
          <a:p>
            <a:pPr marL="457200" marR="0" lvl="0" indent="-457200" algn="l" defTabSz="914400" rtl="0" eaLnBrk="1" fontAlgn="auto" latinLnBrk="0" hangingPunct="1">
              <a:lnSpc>
                <a:spcPct val="100000"/>
              </a:lnSpc>
              <a:spcBef>
                <a:spcPts val="1000"/>
              </a:spcBef>
              <a:spcAft>
                <a:spcPts val="0"/>
              </a:spcAft>
              <a:buClrTx/>
              <a:buSzTx/>
              <a:tabLst/>
              <a:defRPr/>
            </a:pPr>
            <a:r>
              <a:rPr lang="en-US" sz="2000" u="sng" dirty="0" err="1">
                <a:solidFill>
                  <a:schemeClr val="bg2">
                    <a:lumMod val="25000"/>
                  </a:schemeClr>
                </a:solidFill>
              </a:rPr>
              <a:t>Contoh</a:t>
            </a:r>
            <a:r>
              <a:rPr lang="en-US" sz="2000" u="sng" dirty="0">
                <a:solidFill>
                  <a:schemeClr val="bg2">
                    <a:lumMod val="25000"/>
                  </a:schemeClr>
                </a:solidFill>
              </a:rPr>
              <a:t> ke-5:</a:t>
            </a:r>
          </a:p>
          <a:p>
            <a:pPr marL="457200" lvl="0" indent="-457200">
              <a:spcBef>
                <a:spcPts val="1000"/>
              </a:spcBef>
            </a:pPr>
            <a:r>
              <a:rPr lang="en-US" sz="2000" dirty="0">
                <a:solidFill>
                  <a:schemeClr val="bg2">
                    <a:lumMod val="25000"/>
                  </a:schemeClr>
                </a:solidFill>
              </a:rPr>
              <a:t>Diagram Pie 3D  TANPA </a:t>
            </a:r>
            <a:r>
              <a:rPr lang="en-US" sz="2000" dirty="0" err="1">
                <a:solidFill>
                  <a:schemeClr val="bg2">
                    <a:lumMod val="25000"/>
                  </a:schemeClr>
                </a:solidFill>
              </a:rPr>
              <a:t>garis</a:t>
            </a:r>
            <a:r>
              <a:rPr lang="en-US" sz="2000" dirty="0">
                <a:solidFill>
                  <a:schemeClr val="bg2">
                    <a:lumMod val="25000"/>
                  </a:schemeClr>
                </a:solidFill>
              </a:rPr>
              <a:t> </a:t>
            </a:r>
            <a:r>
              <a:rPr lang="en-US" sz="2000" dirty="0" err="1">
                <a:solidFill>
                  <a:schemeClr val="bg2">
                    <a:lumMod val="25000"/>
                  </a:schemeClr>
                </a:solidFill>
              </a:rPr>
              <a:t>pembatas</a:t>
            </a:r>
            <a:r>
              <a:rPr lang="en-US" sz="2000" dirty="0">
                <a:solidFill>
                  <a:schemeClr val="bg2">
                    <a:lumMod val="25000"/>
                  </a:schemeClr>
                </a:solidFill>
              </a:rPr>
              <a:t> </a:t>
            </a:r>
            <a:r>
              <a:rPr lang="en-US" sz="2000" dirty="0" err="1">
                <a:solidFill>
                  <a:schemeClr val="bg2">
                    <a:lumMod val="25000"/>
                  </a:schemeClr>
                </a:solidFill>
              </a:rPr>
              <a:t>antar</a:t>
            </a:r>
            <a:r>
              <a:rPr lang="en-US" sz="2000" dirty="0">
                <a:solidFill>
                  <a:schemeClr val="bg2">
                    <a:lumMod val="25000"/>
                  </a:schemeClr>
                </a:solidFill>
              </a:rPr>
              <a:t> </a:t>
            </a:r>
            <a:r>
              <a:rPr lang="en-US" sz="2000" dirty="0" err="1">
                <a:solidFill>
                  <a:schemeClr val="bg2">
                    <a:lumMod val="25000"/>
                  </a:schemeClr>
                </a:solidFill>
              </a:rPr>
              <a:t>visualiasi</a:t>
            </a:r>
            <a:r>
              <a:rPr lang="en-US" sz="2000" dirty="0">
                <a:solidFill>
                  <a:schemeClr val="bg2">
                    <a:lumMod val="25000"/>
                  </a:schemeClr>
                </a:solidFill>
              </a:rPr>
              <a:t> data</a:t>
            </a:r>
          </a:p>
        </p:txBody>
      </p:sp>
      <p:pic>
        <p:nvPicPr>
          <p:cNvPr id="10" name="Picture 2" descr="D:\DTY_PROJECTS\2019_Digital Talent\Matplotlib - extract iamge\DV0101EN - Introduction to Data Visualization 436 - YouTube (5-24-2019 11-42-58 AM)\DV0101EN - Introduction to Data Visualization 436 - YouTube 181.jpg"/>
          <p:cNvPicPr>
            <a:picLocks noChangeAspect="1" noChangeArrowheads="1"/>
          </p:cNvPicPr>
          <p:nvPr/>
        </p:nvPicPr>
        <p:blipFill>
          <a:blip r:embed="rId3"/>
          <a:srcRect l="28188" t="30759" r="32126" b="17905"/>
          <a:stretch>
            <a:fillRect/>
          </a:stretch>
        </p:blipFill>
        <p:spPr bwMode="auto">
          <a:xfrm>
            <a:off x="599088" y="2585546"/>
            <a:ext cx="4761187" cy="3464440"/>
          </a:xfrm>
          <a:prstGeom prst="rect">
            <a:avLst/>
          </a:prstGeom>
          <a:noFill/>
        </p:spPr>
      </p:pic>
      <p:sp>
        <p:nvSpPr>
          <p:cNvPr id="11" name="Rectangle 10"/>
          <p:cNvSpPr/>
          <p:nvPr/>
        </p:nvSpPr>
        <p:spPr>
          <a:xfrm>
            <a:off x="7015658" y="2869321"/>
            <a:ext cx="1560783" cy="187610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1">
                    <a:lumMod val="50000"/>
                  </a:schemeClr>
                </a:solidFill>
              </a:rPr>
              <a:t>TANPA</a:t>
            </a:r>
          </a:p>
          <a:p>
            <a:pPr algn="ctr"/>
            <a:r>
              <a:rPr lang="en-US" b="1" dirty="0" err="1">
                <a:solidFill>
                  <a:schemeClr val="bg1">
                    <a:lumMod val="50000"/>
                  </a:schemeClr>
                </a:solidFill>
              </a:rPr>
              <a:t>Garis</a:t>
            </a:r>
            <a:r>
              <a:rPr lang="en-US" b="1" dirty="0">
                <a:solidFill>
                  <a:schemeClr val="bg1">
                    <a:lumMod val="50000"/>
                  </a:schemeClr>
                </a:solidFill>
              </a:rPr>
              <a:t> </a:t>
            </a:r>
            <a:r>
              <a:rPr lang="en-US" b="1" dirty="0" err="1">
                <a:solidFill>
                  <a:schemeClr val="bg1">
                    <a:lumMod val="50000"/>
                  </a:schemeClr>
                </a:solidFill>
              </a:rPr>
              <a:t>pembatas</a:t>
            </a:r>
            <a:r>
              <a:rPr lang="en-US" b="1" dirty="0">
                <a:solidFill>
                  <a:schemeClr val="bg1">
                    <a:lumMod val="50000"/>
                  </a:schemeClr>
                </a:solidFill>
              </a:rPr>
              <a:t> </a:t>
            </a:r>
            <a:r>
              <a:rPr lang="en-US" b="1" dirty="0" err="1">
                <a:solidFill>
                  <a:schemeClr val="bg1">
                    <a:lumMod val="50000"/>
                  </a:schemeClr>
                </a:solidFill>
              </a:rPr>
              <a:t>antar</a:t>
            </a:r>
            <a:r>
              <a:rPr lang="en-US" b="1" dirty="0">
                <a:solidFill>
                  <a:schemeClr val="bg1">
                    <a:lumMod val="50000"/>
                  </a:schemeClr>
                </a:solidFill>
              </a:rPr>
              <a:t> </a:t>
            </a:r>
            <a:r>
              <a:rPr lang="en-US" b="1" dirty="0" err="1">
                <a:solidFill>
                  <a:schemeClr val="bg1">
                    <a:lumMod val="50000"/>
                  </a:schemeClr>
                </a:solidFill>
              </a:rPr>
              <a:t>visualiasi</a:t>
            </a:r>
            <a:r>
              <a:rPr lang="en-US" b="1" dirty="0">
                <a:solidFill>
                  <a:schemeClr val="bg1">
                    <a:lumMod val="50000"/>
                  </a:schemeClr>
                </a:solidFill>
              </a:rPr>
              <a:t> data</a:t>
            </a:r>
          </a:p>
        </p:txBody>
      </p:sp>
      <p:cxnSp>
        <p:nvCxnSpPr>
          <p:cNvPr id="13" name="Straight Arrow Connector 12"/>
          <p:cNvCxnSpPr>
            <a:stCxn id="11" idx="1"/>
          </p:cNvCxnSpPr>
          <p:nvPr/>
        </p:nvCxnSpPr>
        <p:spPr>
          <a:xfrm rot="10800000" flipV="1">
            <a:off x="3767960" y="3807371"/>
            <a:ext cx="3247699" cy="417788"/>
          </a:xfrm>
          <a:prstGeom prst="straightConnector1">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10800000" flipV="1">
            <a:off x="3168872" y="4225158"/>
            <a:ext cx="3894081" cy="472965"/>
          </a:xfrm>
          <a:prstGeom prst="straightConnector1">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193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Pendahuluan</a:t>
            </a:r>
            <a:r>
              <a:rPr lang="en-US" dirty="0"/>
              <a:t>: </a:t>
            </a:r>
            <a:r>
              <a:rPr lang="en-US" dirty="0" err="1"/>
              <a:t>Visualisasi</a:t>
            </a:r>
            <a:r>
              <a:rPr lang="en-US" dirty="0"/>
              <a:t> Data</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10/07/2019</a:t>
            </a:fld>
            <a:endParaRPr lang="id-ID"/>
          </a:p>
        </p:txBody>
      </p:sp>
      <p:sp>
        <p:nvSpPr>
          <p:cNvPr id="5" name="Footer Placeholder 4"/>
          <p:cNvSpPr>
            <a:spLocks noGrp="1"/>
          </p:cNvSpPr>
          <p:nvPr>
            <p:ph type="ftr" sz="quarter" idx="11"/>
          </p:nvPr>
        </p:nvSpPr>
        <p:spPr/>
        <p:txBody>
          <a:bodyPr/>
          <a:lstStyle/>
          <a:p>
            <a:r>
              <a:rPr lang="en-US" dirty="0" err="1"/>
              <a:t>Visualisasi</a:t>
            </a:r>
            <a:r>
              <a:rPr lang="en-US" dirty="0"/>
              <a:t> Data </a:t>
            </a:r>
            <a:r>
              <a:rPr lang="en-US" dirty="0" err="1"/>
              <a:t>dengan</a:t>
            </a:r>
            <a:r>
              <a:rPr lang="en-US" dirty="0"/>
              <a:t> Python - </a:t>
            </a:r>
            <a:r>
              <a:rPr lang="en-US" dirty="0" err="1"/>
              <a:t>Pendahuluan</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11</a:t>
            </a:fld>
            <a:endParaRPr lang="id-ID" dirty="0"/>
          </a:p>
        </p:txBody>
      </p:sp>
      <p:sp>
        <p:nvSpPr>
          <p:cNvPr id="8" name="Content Placeholder 6"/>
          <p:cNvSpPr txBox="1">
            <a:spLocks/>
          </p:cNvSpPr>
          <p:nvPr/>
        </p:nvSpPr>
        <p:spPr>
          <a:xfrm>
            <a:off x="155851" y="1634363"/>
            <a:ext cx="8814723" cy="667406"/>
          </a:xfrm>
          <a:prstGeom prst="rect">
            <a:avLst/>
          </a:prstGeom>
        </p:spPr>
        <p:txBody>
          <a:bodyPr vert="horz" lIns="91440" tIns="45720" rIns="91440" bIns="45720" rtlCol="0" anchor="ctr">
            <a:normAutofit fontScale="85000" lnSpcReduction="20000"/>
          </a:bodyPr>
          <a:lstStyle/>
          <a:p>
            <a:pPr marL="457200" marR="0" lvl="0" indent="-457200" algn="l" defTabSz="914400" rtl="0" eaLnBrk="1" fontAlgn="auto" latinLnBrk="0" hangingPunct="1">
              <a:lnSpc>
                <a:spcPct val="100000"/>
              </a:lnSpc>
              <a:spcBef>
                <a:spcPts val="1000"/>
              </a:spcBef>
              <a:spcAft>
                <a:spcPts val="0"/>
              </a:spcAft>
              <a:buClrTx/>
              <a:buSzTx/>
              <a:tabLst/>
              <a:defRPr/>
            </a:pPr>
            <a:r>
              <a:rPr lang="en-US" sz="2000" u="sng" dirty="0" err="1">
                <a:solidFill>
                  <a:schemeClr val="bg2">
                    <a:lumMod val="25000"/>
                  </a:schemeClr>
                </a:solidFill>
              </a:rPr>
              <a:t>Contoh</a:t>
            </a:r>
            <a:r>
              <a:rPr lang="en-US" sz="2000" u="sng" dirty="0">
                <a:solidFill>
                  <a:schemeClr val="bg2">
                    <a:lumMod val="25000"/>
                  </a:schemeClr>
                </a:solidFill>
              </a:rPr>
              <a:t> ke-6:</a:t>
            </a:r>
          </a:p>
          <a:p>
            <a:pPr marL="457200" lvl="0" indent="-457200">
              <a:spcBef>
                <a:spcPts val="1000"/>
              </a:spcBef>
            </a:pPr>
            <a:r>
              <a:rPr lang="en-US" sz="2000" dirty="0">
                <a:solidFill>
                  <a:schemeClr val="bg2">
                    <a:lumMod val="25000"/>
                  </a:schemeClr>
                </a:solidFill>
              </a:rPr>
              <a:t>Diagram Pie 3D  TANPA  </a:t>
            </a:r>
            <a:r>
              <a:rPr lang="en-US" sz="2000" dirty="0" err="1">
                <a:solidFill>
                  <a:schemeClr val="bg2">
                    <a:lumMod val="25000"/>
                  </a:schemeClr>
                </a:solidFill>
              </a:rPr>
              <a:t>keterangan</a:t>
            </a:r>
            <a:r>
              <a:rPr lang="en-US" sz="2000" dirty="0">
                <a:solidFill>
                  <a:schemeClr val="bg2">
                    <a:lumMod val="25000"/>
                  </a:schemeClr>
                </a:solidFill>
              </a:rPr>
              <a:t> </a:t>
            </a:r>
            <a:r>
              <a:rPr lang="en-US" sz="2000" dirty="0" err="1">
                <a:solidFill>
                  <a:schemeClr val="bg2">
                    <a:lumMod val="25000"/>
                  </a:schemeClr>
                </a:solidFill>
              </a:rPr>
              <a:t>warna</a:t>
            </a:r>
            <a:r>
              <a:rPr lang="en-US" sz="2000" dirty="0">
                <a:solidFill>
                  <a:schemeClr val="bg2">
                    <a:lumMod val="25000"/>
                  </a:schemeClr>
                </a:solidFill>
              </a:rPr>
              <a:t> </a:t>
            </a:r>
            <a:r>
              <a:rPr lang="en-US" sz="2000" dirty="0" err="1">
                <a:solidFill>
                  <a:schemeClr val="bg2">
                    <a:lumMod val="25000"/>
                  </a:schemeClr>
                </a:solidFill>
              </a:rPr>
              <a:t>dari</a:t>
            </a:r>
            <a:r>
              <a:rPr lang="en-US" sz="2000" dirty="0">
                <a:solidFill>
                  <a:schemeClr val="bg2">
                    <a:lumMod val="25000"/>
                  </a:schemeClr>
                </a:solidFill>
              </a:rPr>
              <a:t> </a:t>
            </a:r>
            <a:r>
              <a:rPr lang="en-US" sz="2000" dirty="0" err="1">
                <a:solidFill>
                  <a:schemeClr val="bg2">
                    <a:lumMod val="25000"/>
                  </a:schemeClr>
                </a:solidFill>
              </a:rPr>
              <a:t>visualisasi</a:t>
            </a:r>
            <a:r>
              <a:rPr lang="en-US" sz="2000" dirty="0">
                <a:solidFill>
                  <a:schemeClr val="bg2">
                    <a:lumMod val="25000"/>
                  </a:schemeClr>
                </a:solidFill>
              </a:rPr>
              <a:t> data (legend)</a:t>
            </a:r>
          </a:p>
        </p:txBody>
      </p:sp>
      <p:pic>
        <p:nvPicPr>
          <p:cNvPr id="9" name="Picture 2" descr="D:\DTY_PROJECTS\2019_Digital Talent\Matplotlib - extract iamge\DV0101EN - Introduction to Data Visualization 436 - YouTube (5-24-2019 11-42-58 AM)\DV0101EN - Introduction to Data Visualization 436 - YouTube 186.jpg"/>
          <p:cNvPicPr>
            <a:picLocks noChangeAspect="1" noChangeArrowheads="1"/>
          </p:cNvPicPr>
          <p:nvPr/>
        </p:nvPicPr>
        <p:blipFill>
          <a:blip r:embed="rId3"/>
          <a:srcRect l="30131" t="29954" r="32089" b="17646"/>
          <a:stretch>
            <a:fillRect/>
          </a:stretch>
        </p:blipFill>
        <p:spPr bwMode="auto">
          <a:xfrm>
            <a:off x="4603532" y="2333296"/>
            <a:ext cx="3758638" cy="2932385"/>
          </a:xfrm>
          <a:prstGeom prst="rect">
            <a:avLst/>
          </a:prstGeom>
          <a:noFill/>
        </p:spPr>
      </p:pic>
      <p:pic>
        <p:nvPicPr>
          <p:cNvPr id="12" name="Picture 2" descr="D:\DTY_PROJECTS\2019_Digital Talent\Matplotlib - extract iamge\DV0101EN - Introduction to Data Visualization 436 - YouTube (5-24-2019 11-42-58 AM)\DV0101EN - Introduction to Data Visualization 436 - YouTube 181.jpg"/>
          <p:cNvPicPr>
            <a:picLocks noChangeAspect="1" noChangeArrowheads="1"/>
          </p:cNvPicPr>
          <p:nvPr/>
        </p:nvPicPr>
        <p:blipFill>
          <a:blip r:embed="rId4"/>
          <a:srcRect l="28188" t="30759" r="32126" b="17905"/>
          <a:stretch>
            <a:fillRect/>
          </a:stretch>
        </p:blipFill>
        <p:spPr bwMode="auto">
          <a:xfrm>
            <a:off x="331076" y="2490953"/>
            <a:ext cx="3683318" cy="2680137"/>
          </a:xfrm>
          <a:prstGeom prst="rect">
            <a:avLst/>
          </a:prstGeom>
          <a:noFill/>
        </p:spPr>
      </p:pic>
      <p:sp>
        <p:nvSpPr>
          <p:cNvPr id="13" name="Rectangle 12"/>
          <p:cNvSpPr/>
          <p:nvPr/>
        </p:nvSpPr>
        <p:spPr>
          <a:xfrm>
            <a:off x="425673" y="5707114"/>
            <a:ext cx="3279228" cy="3941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err="1"/>
              <a:t>Dengan</a:t>
            </a:r>
            <a:r>
              <a:rPr lang="en-US" b="1" dirty="0"/>
              <a:t> </a:t>
            </a:r>
            <a:r>
              <a:rPr lang="en-US" b="1" dirty="0" err="1"/>
              <a:t>keterangan</a:t>
            </a:r>
            <a:r>
              <a:rPr lang="en-US" b="1" dirty="0"/>
              <a:t> </a:t>
            </a:r>
            <a:r>
              <a:rPr lang="en-US" b="1" dirty="0" err="1"/>
              <a:t>warna</a:t>
            </a:r>
            <a:endParaRPr lang="en-US" b="1" dirty="0"/>
          </a:p>
        </p:txBody>
      </p:sp>
      <p:sp>
        <p:nvSpPr>
          <p:cNvPr id="14" name="Rectangle 13"/>
          <p:cNvSpPr/>
          <p:nvPr/>
        </p:nvSpPr>
        <p:spPr>
          <a:xfrm>
            <a:off x="4740164" y="5701861"/>
            <a:ext cx="3279228" cy="3941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t>TANPA </a:t>
            </a:r>
            <a:r>
              <a:rPr lang="en-US" b="1" dirty="0" err="1"/>
              <a:t>keterangan</a:t>
            </a:r>
            <a:r>
              <a:rPr lang="en-US" b="1" dirty="0"/>
              <a:t> </a:t>
            </a:r>
            <a:r>
              <a:rPr lang="en-US" b="1" dirty="0" err="1"/>
              <a:t>warna</a:t>
            </a:r>
            <a:endParaRPr lang="en-US" b="1" dirty="0"/>
          </a:p>
        </p:txBody>
      </p:sp>
      <p:sp>
        <p:nvSpPr>
          <p:cNvPr id="15" name="Oval 14"/>
          <p:cNvSpPr/>
          <p:nvPr/>
        </p:nvSpPr>
        <p:spPr>
          <a:xfrm>
            <a:off x="315310" y="2806262"/>
            <a:ext cx="457199" cy="214411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rot="16200000" flipV="1">
            <a:off x="370490" y="5210503"/>
            <a:ext cx="725214" cy="236483"/>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4314496" y="2879834"/>
            <a:ext cx="457199" cy="214411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rot="16200000" flipV="1">
            <a:off x="4587766" y="5139559"/>
            <a:ext cx="583325" cy="331076"/>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193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Pendahuluan</a:t>
            </a:r>
            <a:r>
              <a:rPr lang="en-US" dirty="0"/>
              <a:t>: </a:t>
            </a:r>
            <a:r>
              <a:rPr lang="en-US" dirty="0" err="1"/>
              <a:t>Visualisasi</a:t>
            </a:r>
            <a:r>
              <a:rPr lang="en-US" dirty="0"/>
              <a:t> Data</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10/07/2019</a:t>
            </a:fld>
            <a:endParaRPr lang="id-ID"/>
          </a:p>
        </p:txBody>
      </p:sp>
      <p:sp>
        <p:nvSpPr>
          <p:cNvPr id="5" name="Footer Placeholder 4"/>
          <p:cNvSpPr>
            <a:spLocks noGrp="1"/>
          </p:cNvSpPr>
          <p:nvPr>
            <p:ph type="ftr" sz="quarter" idx="11"/>
          </p:nvPr>
        </p:nvSpPr>
        <p:spPr/>
        <p:txBody>
          <a:bodyPr/>
          <a:lstStyle/>
          <a:p>
            <a:r>
              <a:rPr lang="en-US" dirty="0" err="1"/>
              <a:t>Visualisasi</a:t>
            </a:r>
            <a:r>
              <a:rPr lang="en-US" dirty="0"/>
              <a:t> Data </a:t>
            </a:r>
            <a:r>
              <a:rPr lang="en-US" dirty="0" err="1"/>
              <a:t>dengan</a:t>
            </a:r>
            <a:r>
              <a:rPr lang="en-US" dirty="0"/>
              <a:t> Python - </a:t>
            </a:r>
            <a:r>
              <a:rPr lang="en-US" dirty="0" err="1"/>
              <a:t>Pendahuluan</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12</a:t>
            </a:fld>
            <a:endParaRPr lang="id-ID" dirty="0"/>
          </a:p>
        </p:txBody>
      </p:sp>
      <p:sp>
        <p:nvSpPr>
          <p:cNvPr id="8" name="Content Placeholder 6"/>
          <p:cNvSpPr txBox="1">
            <a:spLocks/>
          </p:cNvSpPr>
          <p:nvPr/>
        </p:nvSpPr>
        <p:spPr>
          <a:xfrm>
            <a:off x="155851" y="1524001"/>
            <a:ext cx="8814723" cy="667406"/>
          </a:xfrm>
          <a:prstGeom prst="rect">
            <a:avLst/>
          </a:prstGeom>
        </p:spPr>
        <p:txBody>
          <a:bodyPr vert="horz" lIns="91440" tIns="45720" rIns="91440" bIns="45720" rtlCol="0" anchor="ctr">
            <a:normAutofit fontScale="85000" lnSpcReduction="20000"/>
          </a:bodyPr>
          <a:lstStyle/>
          <a:p>
            <a:pPr marL="457200" marR="0" lvl="0" indent="-457200" algn="l" defTabSz="914400" rtl="0" eaLnBrk="1" fontAlgn="auto" latinLnBrk="0" hangingPunct="1">
              <a:lnSpc>
                <a:spcPct val="100000"/>
              </a:lnSpc>
              <a:spcBef>
                <a:spcPts val="1000"/>
              </a:spcBef>
              <a:spcAft>
                <a:spcPts val="0"/>
              </a:spcAft>
              <a:buClrTx/>
              <a:buSzTx/>
              <a:tabLst/>
              <a:defRPr/>
            </a:pPr>
            <a:r>
              <a:rPr lang="en-US" sz="2000" u="sng" dirty="0" err="1">
                <a:solidFill>
                  <a:schemeClr val="bg2">
                    <a:lumMod val="25000"/>
                  </a:schemeClr>
                </a:solidFill>
              </a:rPr>
              <a:t>Contoh</a:t>
            </a:r>
            <a:r>
              <a:rPr lang="en-US" sz="2000" u="sng" dirty="0">
                <a:solidFill>
                  <a:schemeClr val="bg2">
                    <a:lumMod val="25000"/>
                  </a:schemeClr>
                </a:solidFill>
              </a:rPr>
              <a:t> ke-7:</a:t>
            </a:r>
          </a:p>
          <a:p>
            <a:pPr marL="457200" marR="0" lvl="0" indent="-457200" algn="l" defTabSz="914400" rtl="0" eaLnBrk="1" fontAlgn="auto" latinLnBrk="0" hangingPunct="1">
              <a:lnSpc>
                <a:spcPct val="100000"/>
              </a:lnSpc>
              <a:spcBef>
                <a:spcPts val="1000"/>
              </a:spcBef>
              <a:spcAft>
                <a:spcPts val="0"/>
              </a:spcAft>
              <a:buClrTx/>
              <a:buSzTx/>
              <a:tabLst/>
              <a:defRPr/>
            </a:pPr>
            <a:r>
              <a:rPr lang="en-US" sz="2000" dirty="0">
                <a:solidFill>
                  <a:schemeClr val="bg2">
                    <a:lumMod val="25000"/>
                  </a:schemeClr>
                </a:solidFill>
              </a:rPr>
              <a:t>Diagram Pie </a:t>
            </a:r>
            <a:r>
              <a:rPr lang="en-US" sz="2000" dirty="0" err="1">
                <a:solidFill>
                  <a:schemeClr val="bg2">
                    <a:lumMod val="25000"/>
                  </a:schemeClr>
                </a:solidFill>
              </a:rPr>
              <a:t>dapat</a:t>
            </a:r>
            <a:r>
              <a:rPr lang="en-US" sz="2000" dirty="0">
                <a:solidFill>
                  <a:schemeClr val="bg2">
                    <a:lumMod val="25000"/>
                  </a:schemeClr>
                </a:solidFill>
              </a:rPr>
              <a:t> </a:t>
            </a:r>
            <a:r>
              <a:rPr lang="en-US" sz="2000" dirty="0" err="1">
                <a:solidFill>
                  <a:schemeClr val="bg2">
                    <a:lumMod val="25000"/>
                  </a:schemeClr>
                </a:solidFill>
              </a:rPr>
              <a:t>diisualisasikan</a:t>
            </a:r>
            <a:r>
              <a:rPr lang="en-US" sz="2000" dirty="0">
                <a:solidFill>
                  <a:schemeClr val="bg2">
                    <a:lumMod val="25000"/>
                  </a:schemeClr>
                </a:solidFill>
              </a:rPr>
              <a:t> </a:t>
            </a:r>
            <a:r>
              <a:rPr lang="en-US" sz="2000" dirty="0" err="1">
                <a:solidFill>
                  <a:schemeClr val="bg2">
                    <a:lumMod val="25000"/>
                  </a:schemeClr>
                </a:solidFill>
              </a:rPr>
              <a:t>dalam</a:t>
            </a:r>
            <a:r>
              <a:rPr lang="en-US" sz="2000" dirty="0">
                <a:solidFill>
                  <a:schemeClr val="bg2">
                    <a:lumMod val="25000"/>
                  </a:schemeClr>
                </a:solidFill>
              </a:rPr>
              <a:t> 3D </a:t>
            </a:r>
            <a:r>
              <a:rPr lang="en-US" sz="2000" dirty="0" err="1">
                <a:solidFill>
                  <a:schemeClr val="bg2">
                    <a:lumMod val="25000"/>
                  </a:schemeClr>
                </a:solidFill>
              </a:rPr>
              <a:t>dan</a:t>
            </a:r>
            <a:r>
              <a:rPr lang="en-US" sz="2000" dirty="0">
                <a:solidFill>
                  <a:schemeClr val="bg2">
                    <a:lumMod val="25000"/>
                  </a:schemeClr>
                </a:solidFill>
              </a:rPr>
              <a:t> 2D</a:t>
            </a:r>
          </a:p>
        </p:txBody>
      </p:sp>
      <p:pic>
        <p:nvPicPr>
          <p:cNvPr id="10" name="Picture 2" descr="D:\DTY_PROJECTS\2019_Digital Talent\Matplotlib - extract iamge\DV0101EN - Introduction to Data Visualization 436 - YouTube (5-24-2019 11-42-58 AM)\DV0101EN - Introduction to Data Visualization 436 - YouTube 191.jpg"/>
          <p:cNvPicPr>
            <a:picLocks noChangeAspect="1" noChangeArrowheads="1"/>
          </p:cNvPicPr>
          <p:nvPr/>
        </p:nvPicPr>
        <p:blipFill>
          <a:blip r:embed="rId3"/>
          <a:srcRect l="30970" t="30593" r="35213" b="20348"/>
          <a:stretch>
            <a:fillRect/>
          </a:stretch>
        </p:blipFill>
        <p:spPr bwMode="auto">
          <a:xfrm>
            <a:off x="4698128" y="2285996"/>
            <a:ext cx="3883239" cy="3168870"/>
          </a:xfrm>
          <a:prstGeom prst="rect">
            <a:avLst/>
          </a:prstGeom>
          <a:noFill/>
        </p:spPr>
      </p:pic>
      <p:pic>
        <p:nvPicPr>
          <p:cNvPr id="11" name="Picture 2" descr="D:\DTY_PROJECTS\2019_Digital Talent\Matplotlib - extract iamge\DV0101EN - Introduction to Data Visualization 436 - YouTube (5-24-2019 11-42-58 AM)\DV0101EN - Introduction to Data Visualization 436 - YouTube 186.jpg"/>
          <p:cNvPicPr>
            <a:picLocks noChangeAspect="1" noChangeArrowheads="1"/>
          </p:cNvPicPr>
          <p:nvPr/>
        </p:nvPicPr>
        <p:blipFill>
          <a:blip r:embed="rId4"/>
          <a:srcRect l="30131" t="29954" r="32089" b="17646"/>
          <a:stretch>
            <a:fillRect/>
          </a:stretch>
        </p:blipFill>
        <p:spPr bwMode="auto">
          <a:xfrm>
            <a:off x="409905" y="2475186"/>
            <a:ext cx="3758638" cy="2932385"/>
          </a:xfrm>
          <a:prstGeom prst="rect">
            <a:avLst/>
          </a:prstGeom>
          <a:noFill/>
        </p:spPr>
      </p:pic>
      <p:sp>
        <p:nvSpPr>
          <p:cNvPr id="12" name="Rectangle 11"/>
          <p:cNvSpPr/>
          <p:nvPr/>
        </p:nvSpPr>
        <p:spPr>
          <a:xfrm>
            <a:off x="1813034" y="5502165"/>
            <a:ext cx="1671145" cy="69368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4000" b="1" dirty="0"/>
              <a:t>3D</a:t>
            </a:r>
          </a:p>
        </p:txBody>
      </p:sp>
      <p:sp>
        <p:nvSpPr>
          <p:cNvPr id="13" name="Rectangle 12"/>
          <p:cNvSpPr/>
          <p:nvPr/>
        </p:nvSpPr>
        <p:spPr>
          <a:xfrm>
            <a:off x="6237891" y="5465377"/>
            <a:ext cx="1671145" cy="69368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4000" b="1" dirty="0"/>
              <a:t>2D</a:t>
            </a:r>
          </a:p>
        </p:txBody>
      </p:sp>
    </p:spTree>
    <p:extLst>
      <p:ext uri="{BB962C8B-B14F-4D97-AF65-F5344CB8AC3E}">
        <p14:creationId xmlns:p14="http://schemas.microsoft.com/office/powerpoint/2010/main" val="192193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Pendahuluan</a:t>
            </a:r>
            <a:r>
              <a:rPr lang="en-US" dirty="0"/>
              <a:t>: </a:t>
            </a:r>
            <a:r>
              <a:rPr lang="en-US" dirty="0" err="1"/>
              <a:t>Visualisasi</a:t>
            </a:r>
            <a:r>
              <a:rPr lang="en-US" dirty="0"/>
              <a:t> Data</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10/07/2019</a:t>
            </a:fld>
            <a:endParaRPr lang="id-ID"/>
          </a:p>
        </p:txBody>
      </p:sp>
      <p:sp>
        <p:nvSpPr>
          <p:cNvPr id="5" name="Footer Placeholder 4"/>
          <p:cNvSpPr>
            <a:spLocks noGrp="1"/>
          </p:cNvSpPr>
          <p:nvPr>
            <p:ph type="ftr" sz="quarter" idx="11"/>
          </p:nvPr>
        </p:nvSpPr>
        <p:spPr/>
        <p:txBody>
          <a:bodyPr/>
          <a:lstStyle/>
          <a:p>
            <a:r>
              <a:rPr lang="en-US" dirty="0" err="1"/>
              <a:t>Visualisasi</a:t>
            </a:r>
            <a:r>
              <a:rPr lang="en-US" dirty="0"/>
              <a:t> Data </a:t>
            </a:r>
            <a:r>
              <a:rPr lang="en-US" dirty="0" err="1"/>
              <a:t>dengan</a:t>
            </a:r>
            <a:r>
              <a:rPr lang="en-US" dirty="0"/>
              <a:t> Python - </a:t>
            </a:r>
            <a:r>
              <a:rPr lang="en-US" dirty="0" err="1"/>
              <a:t>Pendahuluan</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13</a:t>
            </a:fld>
            <a:endParaRPr lang="id-ID" dirty="0"/>
          </a:p>
        </p:txBody>
      </p:sp>
      <p:sp>
        <p:nvSpPr>
          <p:cNvPr id="8" name="Content Placeholder 6"/>
          <p:cNvSpPr txBox="1">
            <a:spLocks/>
          </p:cNvSpPr>
          <p:nvPr/>
        </p:nvSpPr>
        <p:spPr>
          <a:xfrm>
            <a:off x="155851" y="1634363"/>
            <a:ext cx="8814723" cy="667406"/>
          </a:xfrm>
          <a:prstGeom prst="rect">
            <a:avLst/>
          </a:prstGeom>
        </p:spPr>
        <p:txBody>
          <a:bodyPr vert="horz" lIns="91440" tIns="45720" rIns="91440" bIns="45720" rtlCol="0" anchor="ctr">
            <a:normAutofit fontScale="85000" lnSpcReduction="20000"/>
          </a:bodyPr>
          <a:lstStyle/>
          <a:p>
            <a:pPr marL="457200" marR="0" lvl="0" indent="-457200" algn="l" defTabSz="914400" rtl="0" eaLnBrk="1" fontAlgn="auto" latinLnBrk="0" hangingPunct="1">
              <a:lnSpc>
                <a:spcPct val="100000"/>
              </a:lnSpc>
              <a:spcBef>
                <a:spcPts val="1000"/>
              </a:spcBef>
              <a:spcAft>
                <a:spcPts val="0"/>
              </a:spcAft>
              <a:buClrTx/>
              <a:buSzTx/>
              <a:tabLst/>
              <a:defRPr/>
            </a:pPr>
            <a:r>
              <a:rPr lang="en-US" sz="2000" u="sng" dirty="0" err="1">
                <a:solidFill>
                  <a:schemeClr val="bg2">
                    <a:lumMod val="25000"/>
                  </a:schemeClr>
                </a:solidFill>
              </a:rPr>
              <a:t>Contoh</a:t>
            </a:r>
            <a:r>
              <a:rPr lang="en-US" sz="2000" u="sng" dirty="0">
                <a:solidFill>
                  <a:schemeClr val="bg2">
                    <a:lumMod val="25000"/>
                  </a:schemeClr>
                </a:solidFill>
              </a:rPr>
              <a:t> ke-8:</a:t>
            </a:r>
          </a:p>
          <a:p>
            <a:pPr marL="457200" marR="0" lvl="0" indent="-457200" algn="l" defTabSz="914400" rtl="0" eaLnBrk="1" fontAlgn="auto" latinLnBrk="0" hangingPunct="1">
              <a:lnSpc>
                <a:spcPct val="100000"/>
              </a:lnSpc>
              <a:spcBef>
                <a:spcPts val="1000"/>
              </a:spcBef>
              <a:spcAft>
                <a:spcPts val="0"/>
              </a:spcAft>
              <a:buClrTx/>
              <a:buSzTx/>
              <a:tabLst/>
              <a:defRPr/>
            </a:pPr>
            <a:r>
              <a:rPr lang="en-US" sz="2000" dirty="0">
                <a:solidFill>
                  <a:schemeClr val="bg2">
                    <a:lumMod val="25000"/>
                  </a:schemeClr>
                </a:solidFill>
              </a:rPr>
              <a:t>Diagram Pie 2D </a:t>
            </a:r>
            <a:r>
              <a:rPr lang="en-US" sz="2000" dirty="0" err="1">
                <a:solidFill>
                  <a:schemeClr val="bg2">
                    <a:lumMod val="25000"/>
                  </a:schemeClr>
                </a:solidFill>
              </a:rPr>
              <a:t>dengan</a:t>
            </a:r>
            <a:r>
              <a:rPr lang="en-US" sz="2000" dirty="0">
                <a:solidFill>
                  <a:schemeClr val="bg2">
                    <a:lumMod val="25000"/>
                  </a:schemeClr>
                </a:solidFill>
              </a:rPr>
              <a:t> </a:t>
            </a:r>
            <a:r>
              <a:rPr lang="en-US" sz="2000" dirty="0" err="1">
                <a:solidFill>
                  <a:schemeClr val="bg2">
                    <a:lumMod val="25000"/>
                  </a:schemeClr>
                </a:solidFill>
              </a:rPr>
              <a:t>huruf</a:t>
            </a:r>
            <a:r>
              <a:rPr lang="en-US" sz="2000" dirty="0">
                <a:solidFill>
                  <a:schemeClr val="bg2">
                    <a:lumMod val="25000"/>
                  </a:schemeClr>
                </a:solidFill>
              </a:rPr>
              <a:t> TANPA </a:t>
            </a:r>
            <a:r>
              <a:rPr lang="en-US" sz="2000" dirty="0" err="1">
                <a:solidFill>
                  <a:schemeClr val="bg2">
                    <a:lumMod val="25000"/>
                  </a:schemeClr>
                </a:solidFill>
              </a:rPr>
              <a:t>cetak</a:t>
            </a:r>
            <a:r>
              <a:rPr lang="en-US" sz="2000" dirty="0">
                <a:solidFill>
                  <a:schemeClr val="bg2">
                    <a:lumMod val="25000"/>
                  </a:schemeClr>
                </a:solidFill>
              </a:rPr>
              <a:t> </a:t>
            </a:r>
            <a:r>
              <a:rPr lang="en-US" sz="2000" dirty="0" err="1">
                <a:solidFill>
                  <a:schemeClr val="bg2">
                    <a:lumMod val="25000"/>
                  </a:schemeClr>
                </a:solidFill>
              </a:rPr>
              <a:t>tebal</a:t>
            </a:r>
            <a:r>
              <a:rPr lang="en-US" sz="2000" dirty="0">
                <a:solidFill>
                  <a:schemeClr val="bg2">
                    <a:lumMod val="25000"/>
                  </a:schemeClr>
                </a:solidFill>
              </a:rPr>
              <a:t> </a:t>
            </a:r>
            <a:r>
              <a:rPr lang="en-US" sz="2000" dirty="0" err="1">
                <a:solidFill>
                  <a:schemeClr val="bg2">
                    <a:lumMod val="25000"/>
                  </a:schemeClr>
                </a:solidFill>
              </a:rPr>
              <a:t>pada</a:t>
            </a:r>
            <a:r>
              <a:rPr lang="en-US" sz="2000" dirty="0">
                <a:solidFill>
                  <a:schemeClr val="bg2">
                    <a:lumMod val="25000"/>
                  </a:schemeClr>
                </a:solidFill>
              </a:rPr>
              <a:t> </a:t>
            </a:r>
            <a:r>
              <a:rPr lang="en-US" sz="2000" dirty="0" err="1">
                <a:solidFill>
                  <a:schemeClr val="bg2">
                    <a:lumMod val="25000"/>
                  </a:schemeClr>
                </a:solidFill>
              </a:rPr>
              <a:t>tulisan</a:t>
            </a:r>
            <a:r>
              <a:rPr lang="en-US" sz="2000" dirty="0">
                <a:solidFill>
                  <a:schemeClr val="bg2">
                    <a:lumMod val="25000"/>
                  </a:schemeClr>
                </a:solidFill>
              </a:rPr>
              <a:t> </a:t>
            </a:r>
            <a:r>
              <a:rPr lang="en-US" sz="2000" dirty="0" err="1">
                <a:solidFill>
                  <a:schemeClr val="bg2">
                    <a:lumMod val="25000"/>
                  </a:schemeClr>
                </a:solidFill>
              </a:rPr>
              <a:t>keterangan</a:t>
            </a:r>
            <a:r>
              <a:rPr lang="en-US" sz="2000" dirty="0">
                <a:solidFill>
                  <a:schemeClr val="bg2">
                    <a:lumMod val="25000"/>
                  </a:schemeClr>
                </a:solidFill>
              </a:rPr>
              <a:t> yang </a:t>
            </a:r>
            <a:r>
              <a:rPr lang="en-US" sz="2000" dirty="0" err="1">
                <a:solidFill>
                  <a:schemeClr val="bg2">
                    <a:lumMod val="25000"/>
                  </a:schemeClr>
                </a:solidFill>
              </a:rPr>
              <a:t>ada</a:t>
            </a:r>
            <a:r>
              <a:rPr lang="en-US" sz="2000" dirty="0">
                <a:solidFill>
                  <a:schemeClr val="bg2">
                    <a:lumMod val="25000"/>
                  </a:schemeClr>
                </a:solidFill>
              </a:rPr>
              <a:t> </a:t>
            </a:r>
            <a:r>
              <a:rPr lang="en-US" sz="2000" dirty="0" err="1">
                <a:solidFill>
                  <a:schemeClr val="bg2">
                    <a:lumMod val="25000"/>
                  </a:schemeClr>
                </a:solidFill>
              </a:rPr>
              <a:t>di</a:t>
            </a:r>
            <a:r>
              <a:rPr lang="en-US" sz="2000" dirty="0">
                <a:solidFill>
                  <a:schemeClr val="bg2">
                    <a:lumMod val="25000"/>
                  </a:schemeClr>
                </a:solidFill>
              </a:rPr>
              <a:t> </a:t>
            </a:r>
            <a:r>
              <a:rPr lang="en-US" sz="2000" dirty="0" err="1">
                <a:solidFill>
                  <a:schemeClr val="bg2">
                    <a:lumMod val="25000"/>
                  </a:schemeClr>
                </a:solidFill>
              </a:rPr>
              <a:t>gambar</a:t>
            </a:r>
            <a:endParaRPr lang="en-US" sz="2000" dirty="0">
              <a:solidFill>
                <a:schemeClr val="bg2">
                  <a:lumMod val="25000"/>
                </a:schemeClr>
              </a:solidFill>
            </a:endParaRPr>
          </a:p>
        </p:txBody>
      </p:sp>
      <p:pic>
        <p:nvPicPr>
          <p:cNvPr id="9" name="Picture 2" descr="D:\DTY_PROJECTS\2019_Digital Talent\Matplotlib - extract iamge\DV0101EN - Introduction to Data Visualization 436 - YouTube (5-24-2019 11-42-58 AM)\DV0101EN - Introduction to Data Visualization 436 - YouTube 194.jpg"/>
          <p:cNvPicPr>
            <a:picLocks noChangeAspect="1" noChangeArrowheads="1"/>
          </p:cNvPicPr>
          <p:nvPr/>
        </p:nvPicPr>
        <p:blipFill>
          <a:blip r:embed="rId3"/>
          <a:srcRect l="30964" t="30875" r="34836" b="20943"/>
          <a:stretch>
            <a:fillRect/>
          </a:stretch>
        </p:blipFill>
        <p:spPr bwMode="auto">
          <a:xfrm>
            <a:off x="4571999" y="2427889"/>
            <a:ext cx="4327634" cy="3429446"/>
          </a:xfrm>
          <a:prstGeom prst="rect">
            <a:avLst/>
          </a:prstGeom>
          <a:noFill/>
        </p:spPr>
      </p:pic>
      <p:pic>
        <p:nvPicPr>
          <p:cNvPr id="11" name="Picture 2" descr="D:\DTY_PROJECTS\2019_Digital Talent\Matplotlib - extract iamge\DV0101EN - Introduction to Data Visualization 436 - YouTube (5-24-2019 11-42-58 AM)\DV0101EN - Introduction to Data Visualization 436 - YouTube 191.jpg"/>
          <p:cNvPicPr>
            <a:picLocks noChangeAspect="1" noChangeArrowheads="1"/>
          </p:cNvPicPr>
          <p:nvPr/>
        </p:nvPicPr>
        <p:blipFill>
          <a:blip r:embed="rId4"/>
          <a:srcRect l="30970" t="30593" r="35213" b="20348"/>
          <a:stretch>
            <a:fillRect/>
          </a:stretch>
        </p:blipFill>
        <p:spPr bwMode="auto">
          <a:xfrm>
            <a:off x="646390" y="2869320"/>
            <a:ext cx="3326521" cy="2714567"/>
          </a:xfrm>
          <a:prstGeom prst="rect">
            <a:avLst/>
          </a:prstGeom>
          <a:noFill/>
        </p:spPr>
      </p:pic>
      <p:sp>
        <p:nvSpPr>
          <p:cNvPr id="12" name="Rectangle 11"/>
          <p:cNvSpPr/>
          <p:nvPr/>
        </p:nvSpPr>
        <p:spPr>
          <a:xfrm>
            <a:off x="740983" y="5833238"/>
            <a:ext cx="3279228" cy="3941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err="1"/>
              <a:t>Huruf</a:t>
            </a:r>
            <a:r>
              <a:rPr lang="en-US" b="1" dirty="0"/>
              <a:t> </a:t>
            </a:r>
            <a:r>
              <a:rPr lang="en-US" b="1" dirty="0" err="1"/>
              <a:t>cetak</a:t>
            </a:r>
            <a:r>
              <a:rPr lang="en-US" b="1" dirty="0"/>
              <a:t> </a:t>
            </a:r>
            <a:r>
              <a:rPr lang="en-US" b="1" dirty="0" err="1"/>
              <a:t>tebal</a:t>
            </a:r>
            <a:endParaRPr lang="en-US" b="1" dirty="0"/>
          </a:p>
        </p:txBody>
      </p:sp>
      <p:sp>
        <p:nvSpPr>
          <p:cNvPr id="13" name="Oval 12"/>
          <p:cNvSpPr/>
          <p:nvPr/>
        </p:nvSpPr>
        <p:spPr>
          <a:xfrm>
            <a:off x="646389" y="3294995"/>
            <a:ext cx="599088" cy="1907628"/>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582513" y="3100553"/>
            <a:ext cx="730466" cy="2165129"/>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314501" y="5843748"/>
            <a:ext cx="3279228" cy="3941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t>TANPA </a:t>
            </a:r>
            <a:r>
              <a:rPr lang="en-US" b="1" dirty="0" err="1"/>
              <a:t>cetak</a:t>
            </a:r>
            <a:r>
              <a:rPr lang="en-US" b="1" dirty="0"/>
              <a:t> </a:t>
            </a:r>
            <a:r>
              <a:rPr lang="en-US" b="1" dirty="0" err="1"/>
              <a:t>tebal</a:t>
            </a:r>
            <a:endParaRPr lang="en-US" b="1" dirty="0"/>
          </a:p>
        </p:txBody>
      </p:sp>
      <p:cxnSp>
        <p:nvCxnSpPr>
          <p:cNvPr id="17" name="Straight Arrow Connector 16"/>
          <p:cNvCxnSpPr/>
          <p:nvPr/>
        </p:nvCxnSpPr>
        <p:spPr>
          <a:xfrm rot="16200000" flipV="1">
            <a:off x="1095704" y="5194738"/>
            <a:ext cx="488731" cy="346842"/>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V="1">
            <a:off x="5044966" y="5391806"/>
            <a:ext cx="520262" cy="236483"/>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193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Pendahuluan</a:t>
            </a:r>
            <a:r>
              <a:rPr lang="en-US" dirty="0"/>
              <a:t>: </a:t>
            </a:r>
            <a:r>
              <a:rPr lang="en-US" dirty="0" err="1"/>
              <a:t>Visualisasi</a:t>
            </a:r>
            <a:r>
              <a:rPr lang="en-US" dirty="0"/>
              <a:t> Data</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10/07/2019</a:t>
            </a:fld>
            <a:endParaRPr lang="id-ID"/>
          </a:p>
        </p:txBody>
      </p:sp>
      <p:sp>
        <p:nvSpPr>
          <p:cNvPr id="5" name="Footer Placeholder 4"/>
          <p:cNvSpPr>
            <a:spLocks noGrp="1"/>
          </p:cNvSpPr>
          <p:nvPr>
            <p:ph type="ftr" sz="quarter" idx="11"/>
          </p:nvPr>
        </p:nvSpPr>
        <p:spPr/>
        <p:txBody>
          <a:bodyPr/>
          <a:lstStyle/>
          <a:p>
            <a:r>
              <a:rPr lang="en-US" dirty="0" err="1"/>
              <a:t>Visualisasi</a:t>
            </a:r>
            <a:r>
              <a:rPr lang="en-US" dirty="0"/>
              <a:t> Data </a:t>
            </a:r>
            <a:r>
              <a:rPr lang="en-US" dirty="0" err="1"/>
              <a:t>dengan</a:t>
            </a:r>
            <a:r>
              <a:rPr lang="en-US" dirty="0"/>
              <a:t> Python - </a:t>
            </a:r>
            <a:r>
              <a:rPr lang="en-US" dirty="0" err="1"/>
              <a:t>Pendahuluan</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14</a:t>
            </a:fld>
            <a:endParaRPr lang="id-ID" dirty="0"/>
          </a:p>
        </p:txBody>
      </p:sp>
      <p:sp>
        <p:nvSpPr>
          <p:cNvPr id="8" name="Content Placeholder 6"/>
          <p:cNvSpPr txBox="1">
            <a:spLocks/>
          </p:cNvSpPr>
          <p:nvPr/>
        </p:nvSpPr>
        <p:spPr>
          <a:xfrm>
            <a:off x="155851" y="1634363"/>
            <a:ext cx="8814723" cy="667406"/>
          </a:xfrm>
          <a:prstGeom prst="rect">
            <a:avLst/>
          </a:prstGeom>
        </p:spPr>
        <p:txBody>
          <a:bodyPr vert="horz" lIns="91440" tIns="45720" rIns="91440" bIns="45720" rtlCol="0" anchor="ctr">
            <a:normAutofit fontScale="85000" lnSpcReduction="20000"/>
          </a:bodyPr>
          <a:lstStyle/>
          <a:p>
            <a:pPr marL="457200" marR="0" lvl="0" indent="-457200" algn="l" defTabSz="914400" rtl="0" eaLnBrk="1" fontAlgn="auto" latinLnBrk="0" hangingPunct="1">
              <a:lnSpc>
                <a:spcPct val="100000"/>
              </a:lnSpc>
              <a:spcBef>
                <a:spcPts val="1000"/>
              </a:spcBef>
              <a:spcAft>
                <a:spcPts val="0"/>
              </a:spcAft>
              <a:buClrTx/>
              <a:buSzTx/>
              <a:tabLst/>
              <a:defRPr/>
            </a:pPr>
            <a:r>
              <a:rPr lang="en-US" sz="2000" u="sng" dirty="0" err="1">
                <a:solidFill>
                  <a:schemeClr val="bg2">
                    <a:lumMod val="25000"/>
                  </a:schemeClr>
                </a:solidFill>
              </a:rPr>
              <a:t>Contoh</a:t>
            </a:r>
            <a:r>
              <a:rPr lang="en-US" sz="2000" u="sng" dirty="0">
                <a:solidFill>
                  <a:schemeClr val="bg2">
                    <a:lumMod val="25000"/>
                  </a:schemeClr>
                </a:solidFill>
              </a:rPr>
              <a:t> ke-9:</a:t>
            </a:r>
          </a:p>
          <a:p>
            <a:pPr marL="457200" marR="0" lvl="0" indent="-457200" algn="l" defTabSz="914400" rtl="0" eaLnBrk="1" fontAlgn="auto" latinLnBrk="0" hangingPunct="1">
              <a:lnSpc>
                <a:spcPct val="100000"/>
              </a:lnSpc>
              <a:spcBef>
                <a:spcPts val="1000"/>
              </a:spcBef>
              <a:spcAft>
                <a:spcPts val="0"/>
              </a:spcAft>
              <a:buClrTx/>
              <a:buSzTx/>
              <a:tabLst/>
              <a:defRPr/>
            </a:pPr>
            <a:r>
              <a:rPr lang="en-US" sz="2000" dirty="0" err="1">
                <a:solidFill>
                  <a:schemeClr val="bg2">
                    <a:lumMod val="25000"/>
                  </a:schemeClr>
                </a:solidFill>
              </a:rPr>
              <a:t>Diagam</a:t>
            </a:r>
            <a:r>
              <a:rPr lang="en-US" sz="2000" dirty="0">
                <a:solidFill>
                  <a:schemeClr val="bg2">
                    <a:lumMod val="25000"/>
                  </a:schemeClr>
                </a:solidFill>
              </a:rPr>
              <a:t> pie 2D </a:t>
            </a:r>
            <a:r>
              <a:rPr lang="en-US" sz="2000" dirty="0" err="1">
                <a:solidFill>
                  <a:schemeClr val="bg2">
                    <a:lumMod val="25000"/>
                  </a:schemeClr>
                </a:solidFill>
              </a:rPr>
              <a:t>dapat</a:t>
            </a:r>
            <a:r>
              <a:rPr lang="en-US" sz="2000" dirty="0">
                <a:solidFill>
                  <a:schemeClr val="bg2">
                    <a:lumMod val="25000"/>
                  </a:schemeClr>
                </a:solidFill>
              </a:rPr>
              <a:t> </a:t>
            </a:r>
            <a:r>
              <a:rPr lang="en-US" sz="2000" dirty="0" err="1">
                <a:solidFill>
                  <a:schemeClr val="bg2">
                    <a:lumMod val="25000"/>
                  </a:schemeClr>
                </a:solidFill>
              </a:rPr>
              <a:t>dimeminimalkan</a:t>
            </a:r>
            <a:r>
              <a:rPr lang="en-US" sz="2000" dirty="0">
                <a:solidFill>
                  <a:schemeClr val="bg2">
                    <a:lumMod val="25000"/>
                  </a:schemeClr>
                </a:solidFill>
              </a:rPr>
              <a:t> </a:t>
            </a:r>
            <a:r>
              <a:rPr lang="en-US" sz="2000" dirty="0" err="1">
                <a:solidFill>
                  <a:schemeClr val="bg2">
                    <a:lumMod val="25000"/>
                  </a:schemeClr>
                </a:solidFill>
              </a:rPr>
              <a:t>warna</a:t>
            </a:r>
            <a:r>
              <a:rPr lang="en-US" sz="2000" dirty="0">
                <a:solidFill>
                  <a:schemeClr val="bg2">
                    <a:lumMod val="25000"/>
                  </a:schemeClr>
                </a:solidFill>
              </a:rPr>
              <a:t> yang </a:t>
            </a:r>
            <a:r>
              <a:rPr lang="en-US" sz="2000" dirty="0" err="1">
                <a:solidFill>
                  <a:schemeClr val="bg2">
                    <a:lumMod val="25000"/>
                  </a:schemeClr>
                </a:solidFill>
              </a:rPr>
              <a:t>ada</a:t>
            </a:r>
            <a:r>
              <a:rPr lang="en-US" sz="2000" dirty="0">
                <a:solidFill>
                  <a:schemeClr val="bg2">
                    <a:lumMod val="25000"/>
                  </a:schemeClr>
                </a:solidFill>
              </a:rPr>
              <a:t> </a:t>
            </a:r>
            <a:r>
              <a:rPr lang="en-US" sz="2000" dirty="0" err="1">
                <a:solidFill>
                  <a:schemeClr val="bg2">
                    <a:lumMod val="25000"/>
                  </a:schemeClr>
                </a:solidFill>
              </a:rPr>
              <a:t>di</a:t>
            </a:r>
            <a:r>
              <a:rPr lang="en-US" sz="2000" dirty="0">
                <a:solidFill>
                  <a:schemeClr val="bg2">
                    <a:lumMod val="25000"/>
                  </a:schemeClr>
                </a:solidFill>
              </a:rPr>
              <a:t> </a:t>
            </a:r>
            <a:r>
              <a:rPr lang="en-US" sz="2000" dirty="0" err="1">
                <a:solidFill>
                  <a:schemeClr val="bg2">
                    <a:lumMod val="25000"/>
                  </a:schemeClr>
                </a:solidFill>
              </a:rPr>
              <a:t>gambar</a:t>
            </a:r>
            <a:r>
              <a:rPr lang="en-US" sz="2000" dirty="0">
                <a:solidFill>
                  <a:schemeClr val="bg2">
                    <a:lumMod val="25000"/>
                  </a:schemeClr>
                </a:solidFill>
              </a:rPr>
              <a:t>.</a:t>
            </a:r>
          </a:p>
        </p:txBody>
      </p:sp>
      <p:pic>
        <p:nvPicPr>
          <p:cNvPr id="10" name="Picture 2" descr="D:\DTY_PROJECTS\2019_Digital Talent\Matplotlib - extract iamge\DV0101EN - Introduction to Data Visualization 436 - YouTube (5-24-2019 11-42-58 AM)\DV0101EN - Introduction to Data Visualization 436 - YouTube 198.jpg"/>
          <p:cNvPicPr>
            <a:picLocks noChangeAspect="1" noChangeArrowheads="1"/>
          </p:cNvPicPr>
          <p:nvPr/>
        </p:nvPicPr>
        <p:blipFill>
          <a:blip r:embed="rId3"/>
          <a:srcRect l="30469" t="29680" r="34327" b="20595"/>
          <a:stretch>
            <a:fillRect/>
          </a:stretch>
        </p:blipFill>
        <p:spPr bwMode="auto">
          <a:xfrm>
            <a:off x="457199" y="2538248"/>
            <a:ext cx="4603532" cy="3657602"/>
          </a:xfrm>
          <a:prstGeom prst="rect">
            <a:avLst/>
          </a:prstGeom>
          <a:noFill/>
        </p:spPr>
      </p:pic>
    </p:spTree>
    <p:extLst>
      <p:ext uri="{BB962C8B-B14F-4D97-AF65-F5344CB8AC3E}">
        <p14:creationId xmlns:p14="http://schemas.microsoft.com/office/powerpoint/2010/main" val="192193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Pendahuluan</a:t>
            </a:r>
            <a:r>
              <a:rPr lang="en-US" dirty="0"/>
              <a:t>: </a:t>
            </a:r>
            <a:r>
              <a:rPr lang="en-US" dirty="0" err="1"/>
              <a:t>Visualisasi</a:t>
            </a:r>
            <a:r>
              <a:rPr lang="en-US" dirty="0"/>
              <a:t> Data</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10/07/2019</a:t>
            </a:fld>
            <a:endParaRPr lang="id-ID"/>
          </a:p>
        </p:txBody>
      </p:sp>
      <p:sp>
        <p:nvSpPr>
          <p:cNvPr id="5" name="Footer Placeholder 4"/>
          <p:cNvSpPr>
            <a:spLocks noGrp="1"/>
          </p:cNvSpPr>
          <p:nvPr>
            <p:ph type="ftr" sz="quarter" idx="11"/>
          </p:nvPr>
        </p:nvSpPr>
        <p:spPr/>
        <p:txBody>
          <a:bodyPr/>
          <a:lstStyle/>
          <a:p>
            <a:r>
              <a:rPr lang="en-US" dirty="0" err="1"/>
              <a:t>Visualisasi</a:t>
            </a:r>
            <a:r>
              <a:rPr lang="en-US" dirty="0"/>
              <a:t> Data </a:t>
            </a:r>
            <a:r>
              <a:rPr lang="en-US" dirty="0" err="1"/>
              <a:t>dengan</a:t>
            </a:r>
            <a:r>
              <a:rPr lang="en-US" dirty="0"/>
              <a:t> Python - </a:t>
            </a:r>
            <a:r>
              <a:rPr lang="en-US" dirty="0" err="1"/>
              <a:t>Pendahuluan</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15</a:t>
            </a:fld>
            <a:endParaRPr lang="id-ID" dirty="0"/>
          </a:p>
        </p:txBody>
      </p:sp>
      <p:sp>
        <p:nvSpPr>
          <p:cNvPr id="8" name="Content Placeholder 6"/>
          <p:cNvSpPr txBox="1">
            <a:spLocks/>
          </p:cNvSpPr>
          <p:nvPr/>
        </p:nvSpPr>
        <p:spPr>
          <a:xfrm>
            <a:off x="155851" y="1634363"/>
            <a:ext cx="8814723" cy="667406"/>
          </a:xfrm>
          <a:prstGeom prst="rect">
            <a:avLst/>
          </a:prstGeom>
        </p:spPr>
        <p:txBody>
          <a:bodyPr vert="horz" lIns="91440" tIns="45720" rIns="91440" bIns="45720" rtlCol="0" anchor="ctr">
            <a:normAutofit fontScale="85000" lnSpcReduction="20000"/>
          </a:bodyPr>
          <a:lstStyle/>
          <a:p>
            <a:pPr marL="457200" marR="0" lvl="0" indent="-457200" algn="l" defTabSz="914400" rtl="0" eaLnBrk="1" fontAlgn="auto" latinLnBrk="0" hangingPunct="1">
              <a:lnSpc>
                <a:spcPct val="100000"/>
              </a:lnSpc>
              <a:spcBef>
                <a:spcPts val="1000"/>
              </a:spcBef>
              <a:spcAft>
                <a:spcPts val="0"/>
              </a:spcAft>
              <a:buClrTx/>
              <a:buSzTx/>
              <a:tabLst/>
              <a:defRPr/>
            </a:pPr>
            <a:r>
              <a:rPr lang="en-US" sz="2000" u="sng" dirty="0" err="1">
                <a:solidFill>
                  <a:schemeClr val="bg2">
                    <a:lumMod val="25000"/>
                  </a:schemeClr>
                </a:solidFill>
              </a:rPr>
              <a:t>Contoh</a:t>
            </a:r>
            <a:r>
              <a:rPr lang="en-US" sz="2000" u="sng" dirty="0">
                <a:solidFill>
                  <a:schemeClr val="bg2">
                    <a:lumMod val="25000"/>
                  </a:schemeClr>
                </a:solidFill>
              </a:rPr>
              <a:t> ke-10:</a:t>
            </a:r>
          </a:p>
          <a:p>
            <a:pPr marL="457200" marR="0" lvl="0" indent="-457200" algn="l" defTabSz="914400" rtl="0" eaLnBrk="1" fontAlgn="auto" latinLnBrk="0" hangingPunct="1">
              <a:lnSpc>
                <a:spcPct val="100000"/>
              </a:lnSpc>
              <a:spcBef>
                <a:spcPts val="1000"/>
              </a:spcBef>
              <a:spcAft>
                <a:spcPts val="0"/>
              </a:spcAft>
              <a:buClrTx/>
              <a:buSzTx/>
              <a:tabLst/>
              <a:defRPr/>
            </a:pPr>
            <a:r>
              <a:rPr lang="en-US" sz="2000" dirty="0">
                <a:solidFill>
                  <a:schemeClr val="bg2">
                    <a:lumMod val="25000"/>
                  </a:schemeClr>
                </a:solidFill>
              </a:rPr>
              <a:t>Diagram TANPA </a:t>
            </a:r>
            <a:r>
              <a:rPr lang="en-US" sz="2000" dirty="0" err="1">
                <a:solidFill>
                  <a:schemeClr val="bg2">
                    <a:lumMod val="25000"/>
                  </a:schemeClr>
                </a:solidFill>
              </a:rPr>
              <a:t>irisan</a:t>
            </a:r>
            <a:r>
              <a:rPr lang="en-US" sz="2000" dirty="0">
                <a:solidFill>
                  <a:schemeClr val="bg2">
                    <a:lumMod val="25000"/>
                  </a:schemeClr>
                </a:solidFill>
              </a:rPr>
              <a:t> (diagram </a:t>
            </a:r>
            <a:r>
              <a:rPr lang="en-US" sz="2000" dirty="0" err="1">
                <a:solidFill>
                  <a:schemeClr val="bg2">
                    <a:lumMod val="25000"/>
                  </a:schemeClr>
                </a:solidFill>
              </a:rPr>
              <a:t>dalam</a:t>
            </a:r>
            <a:r>
              <a:rPr lang="en-US" sz="2000" dirty="0">
                <a:solidFill>
                  <a:schemeClr val="bg2">
                    <a:lumMod val="25000"/>
                  </a:schemeClr>
                </a:solidFill>
              </a:rPr>
              <a:t> </a:t>
            </a:r>
            <a:r>
              <a:rPr lang="en-US" sz="2000" dirty="0" err="1">
                <a:solidFill>
                  <a:schemeClr val="bg2">
                    <a:lumMod val="25000"/>
                  </a:schemeClr>
                </a:solidFill>
              </a:rPr>
              <a:t>bentuk</a:t>
            </a:r>
            <a:r>
              <a:rPr lang="en-US" sz="2000" dirty="0">
                <a:solidFill>
                  <a:schemeClr val="bg2">
                    <a:lumMod val="25000"/>
                  </a:schemeClr>
                </a:solidFill>
              </a:rPr>
              <a:t> lines/</a:t>
            </a:r>
            <a:r>
              <a:rPr lang="en-US" sz="2000" dirty="0" err="1">
                <a:solidFill>
                  <a:schemeClr val="bg2">
                    <a:lumMod val="25000"/>
                  </a:schemeClr>
                </a:solidFill>
              </a:rPr>
              <a:t>garis</a:t>
            </a:r>
            <a:r>
              <a:rPr lang="en-US" sz="2000" dirty="0">
                <a:solidFill>
                  <a:schemeClr val="bg2">
                    <a:lumMod val="25000"/>
                  </a:schemeClr>
                </a:solidFill>
              </a:rPr>
              <a:t>)</a:t>
            </a:r>
          </a:p>
        </p:txBody>
      </p:sp>
      <p:pic>
        <p:nvPicPr>
          <p:cNvPr id="9" name="Picture 2" descr="D:\DTY_PROJECTS\2019_Digital Talent\Matplotlib - extract iamge\DV0101EN - Introduction to Data Visualization 436 - YouTube (5-24-2019 11-42-58 AM)\DV0101EN - Introduction to Data Visualization 436 - YouTube 202.jpg"/>
          <p:cNvPicPr>
            <a:picLocks noChangeAspect="1" noChangeArrowheads="1"/>
          </p:cNvPicPr>
          <p:nvPr/>
        </p:nvPicPr>
        <p:blipFill>
          <a:blip r:embed="rId3"/>
          <a:srcRect l="29323" t="30485" r="38074" b="25544"/>
          <a:stretch>
            <a:fillRect/>
          </a:stretch>
        </p:blipFill>
        <p:spPr bwMode="auto">
          <a:xfrm>
            <a:off x="1340068" y="2585544"/>
            <a:ext cx="4808484" cy="3647815"/>
          </a:xfrm>
          <a:prstGeom prst="rect">
            <a:avLst/>
          </a:prstGeom>
          <a:noFill/>
        </p:spPr>
      </p:pic>
    </p:spTree>
    <p:extLst>
      <p:ext uri="{BB962C8B-B14F-4D97-AF65-F5344CB8AC3E}">
        <p14:creationId xmlns:p14="http://schemas.microsoft.com/office/powerpoint/2010/main" val="192193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Pendahuluan</a:t>
            </a:r>
            <a:r>
              <a:rPr lang="en-US" dirty="0"/>
              <a:t>: </a:t>
            </a:r>
            <a:r>
              <a:rPr lang="en-US" dirty="0" err="1"/>
              <a:t>Visualisasi</a:t>
            </a:r>
            <a:r>
              <a:rPr lang="en-US" dirty="0"/>
              <a:t> Data</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10/07/2019</a:t>
            </a:fld>
            <a:endParaRPr lang="id-ID"/>
          </a:p>
        </p:txBody>
      </p:sp>
      <p:sp>
        <p:nvSpPr>
          <p:cNvPr id="5" name="Footer Placeholder 4"/>
          <p:cNvSpPr>
            <a:spLocks noGrp="1"/>
          </p:cNvSpPr>
          <p:nvPr>
            <p:ph type="ftr" sz="quarter" idx="11"/>
          </p:nvPr>
        </p:nvSpPr>
        <p:spPr/>
        <p:txBody>
          <a:bodyPr/>
          <a:lstStyle/>
          <a:p>
            <a:r>
              <a:rPr lang="en-US" dirty="0" err="1"/>
              <a:t>Visualisasi</a:t>
            </a:r>
            <a:r>
              <a:rPr lang="en-US" dirty="0"/>
              <a:t> Data </a:t>
            </a:r>
            <a:r>
              <a:rPr lang="en-US" dirty="0" err="1"/>
              <a:t>dengan</a:t>
            </a:r>
            <a:r>
              <a:rPr lang="en-US" dirty="0"/>
              <a:t> Python - </a:t>
            </a:r>
            <a:r>
              <a:rPr lang="en-US" dirty="0" err="1"/>
              <a:t>Pendahuluan</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16</a:t>
            </a:fld>
            <a:endParaRPr lang="id-ID" dirty="0"/>
          </a:p>
        </p:txBody>
      </p:sp>
      <p:sp>
        <p:nvSpPr>
          <p:cNvPr id="8" name="Content Placeholder 6"/>
          <p:cNvSpPr txBox="1">
            <a:spLocks/>
          </p:cNvSpPr>
          <p:nvPr/>
        </p:nvSpPr>
        <p:spPr>
          <a:xfrm>
            <a:off x="155851" y="1634363"/>
            <a:ext cx="8814723" cy="667406"/>
          </a:xfrm>
          <a:prstGeom prst="rect">
            <a:avLst/>
          </a:prstGeom>
        </p:spPr>
        <p:txBody>
          <a:bodyPr vert="horz" lIns="91440" tIns="45720" rIns="91440" bIns="45720" rtlCol="0" anchor="ctr">
            <a:normAutofit fontScale="85000" lnSpcReduction="20000"/>
          </a:bodyPr>
          <a:lstStyle/>
          <a:p>
            <a:pPr marL="457200" marR="0" lvl="0" indent="-457200" algn="l" defTabSz="914400" rtl="0" eaLnBrk="1" fontAlgn="auto" latinLnBrk="0" hangingPunct="1">
              <a:lnSpc>
                <a:spcPct val="100000"/>
              </a:lnSpc>
              <a:spcBef>
                <a:spcPts val="1000"/>
              </a:spcBef>
              <a:spcAft>
                <a:spcPts val="0"/>
              </a:spcAft>
              <a:buClrTx/>
              <a:buSzTx/>
              <a:tabLst/>
              <a:defRPr/>
            </a:pPr>
            <a:r>
              <a:rPr lang="en-US" sz="2000" u="sng" dirty="0" err="1">
                <a:solidFill>
                  <a:schemeClr val="bg2">
                    <a:lumMod val="25000"/>
                  </a:schemeClr>
                </a:solidFill>
              </a:rPr>
              <a:t>Contoh</a:t>
            </a:r>
            <a:r>
              <a:rPr lang="en-US" sz="2000" u="sng" dirty="0">
                <a:solidFill>
                  <a:schemeClr val="bg2">
                    <a:lumMod val="25000"/>
                  </a:schemeClr>
                </a:solidFill>
              </a:rPr>
              <a:t> ke-11:</a:t>
            </a:r>
          </a:p>
          <a:p>
            <a:pPr marL="457200" marR="0" lvl="0" indent="-457200" algn="l" defTabSz="914400" rtl="0" eaLnBrk="1" fontAlgn="auto" latinLnBrk="0" hangingPunct="1">
              <a:lnSpc>
                <a:spcPct val="100000"/>
              </a:lnSpc>
              <a:spcBef>
                <a:spcPts val="1000"/>
              </a:spcBef>
              <a:spcAft>
                <a:spcPts val="0"/>
              </a:spcAft>
              <a:buClrTx/>
              <a:buSzTx/>
              <a:tabLst/>
              <a:defRPr/>
            </a:pPr>
            <a:r>
              <a:rPr lang="en-US" sz="2000" dirty="0">
                <a:solidFill>
                  <a:schemeClr val="bg2">
                    <a:lumMod val="25000"/>
                  </a:schemeClr>
                </a:solidFill>
              </a:rPr>
              <a:t>Diagram lines/</a:t>
            </a:r>
            <a:r>
              <a:rPr lang="en-US" sz="2000" dirty="0" err="1">
                <a:solidFill>
                  <a:schemeClr val="bg2">
                    <a:lumMod val="25000"/>
                  </a:schemeClr>
                </a:solidFill>
              </a:rPr>
              <a:t>garis</a:t>
            </a:r>
            <a:r>
              <a:rPr lang="en-US" sz="2000" dirty="0">
                <a:solidFill>
                  <a:schemeClr val="bg2">
                    <a:lumMod val="25000"/>
                  </a:schemeClr>
                </a:solidFill>
              </a:rPr>
              <a:t> </a:t>
            </a:r>
            <a:r>
              <a:rPr lang="en-US" sz="2000" dirty="0" err="1">
                <a:solidFill>
                  <a:schemeClr val="bg2">
                    <a:lumMod val="25000"/>
                  </a:schemeClr>
                </a:solidFill>
              </a:rPr>
              <a:t>dapat</a:t>
            </a:r>
            <a:r>
              <a:rPr lang="en-US" sz="2000" dirty="0">
                <a:solidFill>
                  <a:schemeClr val="bg2">
                    <a:lumMod val="25000"/>
                  </a:schemeClr>
                </a:solidFill>
              </a:rPr>
              <a:t> </a:t>
            </a:r>
            <a:r>
              <a:rPr lang="en-US" sz="2000" dirty="0" err="1">
                <a:solidFill>
                  <a:schemeClr val="bg2">
                    <a:lumMod val="25000"/>
                  </a:schemeClr>
                </a:solidFill>
              </a:rPr>
              <a:t>dibuat</a:t>
            </a:r>
            <a:r>
              <a:rPr lang="en-US" sz="2000" dirty="0">
                <a:solidFill>
                  <a:schemeClr val="bg2">
                    <a:lumMod val="25000"/>
                  </a:schemeClr>
                </a:solidFill>
              </a:rPr>
              <a:t> </a:t>
            </a:r>
            <a:r>
              <a:rPr lang="en-US" sz="2000" dirty="0" err="1">
                <a:solidFill>
                  <a:schemeClr val="bg2">
                    <a:lumMod val="25000"/>
                  </a:schemeClr>
                </a:solidFill>
              </a:rPr>
              <a:t>dengan</a:t>
            </a:r>
            <a:r>
              <a:rPr lang="en-US" sz="2000" dirty="0">
                <a:solidFill>
                  <a:schemeClr val="bg2">
                    <a:lumMod val="25000"/>
                  </a:schemeClr>
                </a:solidFill>
              </a:rPr>
              <a:t> </a:t>
            </a:r>
            <a:r>
              <a:rPr lang="en-US" sz="2000" dirty="0" err="1">
                <a:solidFill>
                  <a:schemeClr val="bg2">
                    <a:lumMod val="25000"/>
                  </a:schemeClr>
                </a:solidFill>
              </a:rPr>
              <a:t>garis</a:t>
            </a:r>
            <a:r>
              <a:rPr lang="en-US" sz="2000" dirty="0">
                <a:solidFill>
                  <a:schemeClr val="bg2">
                    <a:lumMod val="25000"/>
                  </a:schemeClr>
                </a:solidFill>
              </a:rPr>
              <a:t> </a:t>
            </a:r>
            <a:r>
              <a:rPr lang="en-US" sz="2000" dirty="0" err="1">
                <a:solidFill>
                  <a:schemeClr val="bg2">
                    <a:lumMod val="25000"/>
                  </a:schemeClr>
                </a:solidFill>
              </a:rPr>
              <a:t>tipis</a:t>
            </a:r>
            <a:r>
              <a:rPr lang="en-US" sz="2000" dirty="0">
                <a:solidFill>
                  <a:schemeClr val="bg2">
                    <a:lumMod val="25000"/>
                  </a:schemeClr>
                </a:solidFill>
              </a:rPr>
              <a:t> </a:t>
            </a:r>
            <a:r>
              <a:rPr lang="en-US" sz="2000" dirty="0" err="1">
                <a:solidFill>
                  <a:schemeClr val="bg2">
                    <a:lumMod val="25000"/>
                  </a:schemeClr>
                </a:solidFill>
              </a:rPr>
              <a:t>maupun</a:t>
            </a:r>
            <a:r>
              <a:rPr lang="en-US" sz="2000" dirty="0">
                <a:solidFill>
                  <a:schemeClr val="bg2">
                    <a:lumMod val="25000"/>
                  </a:schemeClr>
                </a:solidFill>
              </a:rPr>
              <a:t> </a:t>
            </a:r>
            <a:r>
              <a:rPr lang="en-US" sz="2000" dirty="0" err="1">
                <a:solidFill>
                  <a:schemeClr val="bg2">
                    <a:lumMod val="25000"/>
                  </a:schemeClr>
                </a:solidFill>
              </a:rPr>
              <a:t>garis</a:t>
            </a:r>
            <a:r>
              <a:rPr lang="en-US" sz="2000" dirty="0">
                <a:solidFill>
                  <a:schemeClr val="bg2">
                    <a:lumMod val="25000"/>
                  </a:schemeClr>
                </a:solidFill>
              </a:rPr>
              <a:t> </a:t>
            </a:r>
            <a:r>
              <a:rPr lang="en-US" sz="2000" dirty="0" err="1">
                <a:solidFill>
                  <a:schemeClr val="bg2">
                    <a:lumMod val="25000"/>
                  </a:schemeClr>
                </a:solidFill>
              </a:rPr>
              <a:t>tebal</a:t>
            </a:r>
            <a:r>
              <a:rPr lang="en-US" sz="2000" dirty="0">
                <a:solidFill>
                  <a:schemeClr val="bg2">
                    <a:lumMod val="25000"/>
                  </a:schemeClr>
                </a:solidFill>
              </a:rPr>
              <a:t>.</a:t>
            </a:r>
          </a:p>
        </p:txBody>
      </p:sp>
      <p:pic>
        <p:nvPicPr>
          <p:cNvPr id="10" name="Picture 2" descr="D:\DTY_PROJECTS\2019_Digital Talent\Matplotlib - extract iamge\DV0101EN - Introduction to Data Visualization 436 - YouTube (5-24-2019 11-42-58 AM)\DV0101EN - Introduction to Data Visualization 436 - YouTube 213.jpg"/>
          <p:cNvPicPr>
            <a:picLocks noChangeAspect="1" noChangeArrowheads="1"/>
          </p:cNvPicPr>
          <p:nvPr/>
        </p:nvPicPr>
        <p:blipFill>
          <a:blip r:embed="rId3"/>
          <a:srcRect l="31534" t="31669" r="37837" b="26858"/>
          <a:stretch>
            <a:fillRect/>
          </a:stretch>
        </p:blipFill>
        <p:spPr bwMode="auto">
          <a:xfrm>
            <a:off x="4792740" y="2427887"/>
            <a:ext cx="3725810" cy="2837793"/>
          </a:xfrm>
          <a:prstGeom prst="rect">
            <a:avLst/>
          </a:prstGeom>
          <a:noFill/>
        </p:spPr>
      </p:pic>
      <p:pic>
        <p:nvPicPr>
          <p:cNvPr id="11" name="Picture 2" descr="D:\DTY_PROJECTS\2019_Digital Talent\Matplotlib - extract iamge\DV0101EN - Introduction to Data Visualization 436 - YouTube (5-24-2019 11-42-58 AM)\DV0101EN - Introduction to Data Visualization 436 - YouTube 202.jpg"/>
          <p:cNvPicPr>
            <a:picLocks noChangeAspect="1" noChangeArrowheads="1"/>
          </p:cNvPicPr>
          <p:nvPr/>
        </p:nvPicPr>
        <p:blipFill>
          <a:blip r:embed="rId4"/>
          <a:srcRect l="29323" t="30485" r="38074" b="25544"/>
          <a:stretch>
            <a:fillRect/>
          </a:stretch>
        </p:blipFill>
        <p:spPr bwMode="auto">
          <a:xfrm>
            <a:off x="331086" y="2317523"/>
            <a:ext cx="3815255" cy="2894331"/>
          </a:xfrm>
          <a:prstGeom prst="rect">
            <a:avLst/>
          </a:prstGeom>
          <a:noFill/>
        </p:spPr>
      </p:pic>
      <p:sp>
        <p:nvSpPr>
          <p:cNvPr id="12" name="Rectangle 11"/>
          <p:cNvSpPr/>
          <p:nvPr/>
        </p:nvSpPr>
        <p:spPr>
          <a:xfrm>
            <a:off x="1056303" y="5785940"/>
            <a:ext cx="2254465" cy="3941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err="1"/>
              <a:t>Garis</a:t>
            </a:r>
            <a:r>
              <a:rPr lang="en-US" b="1" dirty="0"/>
              <a:t> </a:t>
            </a:r>
            <a:r>
              <a:rPr lang="en-US" b="1" dirty="0" err="1"/>
              <a:t>Tipis</a:t>
            </a:r>
            <a:endParaRPr lang="en-US" b="1" dirty="0"/>
          </a:p>
        </p:txBody>
      </p:sp>
      <p:sp>
        <p:nvSpPr>
          <p:cNvPr id="13" name="Rectangle 12"/>
          <p:cNvSpPr/>
          <p:nvPr/>
        </p:nvSpPr>
        <p:spPr>
          <a:xfrm>
            <a:off x="5370790" y="5717624"/>
            <a:ext cx="2254465" cy="3941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err="1"/>
              <a:t>Garis</a:t>
            </a:r>
            <a:r>
              <a:rPr lang="en-US" b="1" dirty="0"/>
              <a:t> </a:t>
            </a:r>
            <a:r>
              <a:rPr lang="en-US" b="1" dirty="0" err="1"/>
              <a:t>Tebal</a:t>
            </a:r>
            <a:endParaRPr lang="en-US" b="1" dirty="0"/>
          </a:p>
        </p:txBody>
      </p:sp>
      <p:cxnSp>
        <p:nvCxnSpPr>
          <p:cNvPr id="15" name="Straight Arrow Connector 14"/>
          <p:cNvCxnSpPr/>
          <p:nvPr/>
        </p:nvCxnSpPr>
        <p:spPr>
          <a:xfrm rot="16200000" flipV="1">
            <a:off x="1379483" y="5210503"/>
            <a:ext cx="725214" cy="173421"/>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5400000" flipH="1" flipV="1">
            <a:off x="5683469" y="5352394"/>
            <a:ext cx="472965" cy="47297"/>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193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Pendahuluan</a:t>
            </a:r>
            <a:r>
              <a:rPr lang="en-US" dirty="0"/>
              <a:t>: </a:t>
            </a:r>
            <a:r>
              <a:rPr lang="en-US" dirty="0" err="1"/>
              <a:t>Visualisasi</a:t>
            </a:r>
            <a:r>
              <a:rPr lang="en-US" dirty="0"/>
              <a:t> Data</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10/07/2019</a:t>
            </a:fld>
            <a:endParaRPr lang="id-ID"/>
          </a:p>
        </p:txBody>
      </p:sp>
      <p:sp>
        <p:nvSpPr>
          <p:cNvPr id="5" name="Footer Placeholder 4"/>
          <p:cNvSpPr>
            <a:spLocks noGrp="1"/>
          </p:cNvSpPr>
          <p:nvPr>
            <p:ph type="ftr" sz="quarter" idx="11"/>
          </p:nvPr>
        </p:nvSpPr>
        <p:spPr/>
        <p:txBody>
          <a:bodyPr/>
          <a:lstStyle/>
          <a:p>
            <a:r>
              <a:rPr lang="en-US" dirty="0" err="1"/>
              <a:t>Visualisasi</a:t>
            </a:r>
            <a:r>
              <a:rPr lang="en-US" dirty="0"/>
              <a:t> Data </a:t>
            </a:r>
            <a:r>
              <a:rPr lang="en-US" dirty="0" err="1"/>
              <a:t>dengan</a:t>
            </a:r>
            <a:r>
              <a:rPr lang="en-US" dirty="0"/>
              <a:t> Python - </a:t>
            </a:r>
            <a:r>
              <a:rPr lang="en-US" dirty="0" err="1"/>
              <a:t>Pendahuluan</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17</a:t>
            </a:fld>
            <a:endParaRPr lang="id-ID" dirty="0"/>
          </a:p>
        </p:txBody>
      </p:sp>
      <p:sp>
        <p:nvSpPr>
          <p:cNvPr id="8" name="Content Placeholder 6"/>
          <p:cNvSpPr txBox="1">
            <a:spLocks/>
          </p:cNvSpPr>
          <p:nvPr/>
        </p:nvSpPr>
        <p:spPr>
          <a:xfrm>
            <a:off x="155851" y="1634363"/>
            <a:ext cx="8814723" cy="998478"/>
          </a:xfrm>
          <a:prstGeom prst="rect">
            <a:avLst/>
          </a:prstGeom>
        </p:spPr>
        <p:txBody>
          <a:bodyPr vert="horz" lIns="91440" tIns="45720" rIns="91440" bIns="45720" rtlCol="0" anchor="ctr">
            <a:normAutofit fontScale="92500" lnSpcReduction="20000"/>
          </a:bodyPr>
          <a:lstStyle/>
          <a:p>
            <a:pPr marL="457200" marR="0" lvl="0" indent="-457200" algn="l" defTabSz="914400" rtl="0" eaLnBrk="1" fontAlgn="auto" latinLnBrk="0" hangingPunct="1">
              <a:lnSpc>
                <a:spcPct val="100000"/>
              </a:lnSpc>
              <a:spcBef>
                <a:spcPts val="1000"/>
              </a:spcBef>
              <a:spcAft>
                <a:spcPts val="0"/>
              </a:spcAft>
              <a:buClrTx/>
              <a:buSzTx/>
              <a:tabLst/>
              <a:defRPr/>
            </a:pPr>
            <a:r>
              <a:rPr lang="en-US" sz="2000" u="sng" dirty="0" err="1">
                <a:solidFill>
                  <a:schemeClr val="bg2">
                    <a:lumMod val="25000"/>
                  </a:schemeClr>
                </a:solidFill>
              </a:rPr>
              <a:t>Contoh</a:t>
            </a:r>
            <a:r>
              <a:rPr lang="en-US" sz="2000" u="sng" dirty="0">
                <a:solidFill>
                  <a:schemeClr val="bg2">
                    <a:lumMod val="25000"/>
                  </a:schemeClr>
                </a:solidFill>
              </a:rPr>
              <a:t> ke-12:</a:t>
            </a:r>
          </a:p>
          <a:p>
            <a:pPr marR="0" lvl="0" algn="l" defTabSz="914400" rtl="0" eaLnBrk="1" fontAlgn="auto" latinLnBrk="0" hangingPunct="1">
              <a:lnSpc>
                <a:spcPct val="100000"/>
              </a:lnSpc>
              <a:spcBef>
                <a:spcPts val="1000"/>
              </a:spcBef>
              <a:spcAft>
                <a:spcPts val="0"/>
              </a:spcAft>
              <a:buClrTx/>
              <a:buSzTx/>
              <a:tabLst/>
              <a:defRPr/>
            </a:pPr>
            <a:r>
              <a:rPr lang="en-US" sz="2000" dirty="0">
                <a:solidFill>
                  <a:schemeClr val="bg2">
                    <a:lumMod val="25000"/>
                  </a:schemeClr>
                </a:solidFill>
              </a:rPr>
              <a:t>Diagram lines/</a:t>
            </a:r>
            <a:r>
              <a:rPr lang="en-US" sz="2000" dirty="0" err="1">
                <a:solidFill>
                  <a:schemeClr val="bg2">
                    <a:lumMod val="25000"/>
                  </a:schemeClr>
                </a:solidFill>
              </a:rPr>
              <a:t>garis</a:t>
            </a:r>
            <a:r>
              <a:rPr lang="en-US" sz="2000" dirty="0">
                <a:solidFill>
                  <a:schemeClr val="bg2">
                    <a:lumMod val="25000"/>
                  </a:schemeClr>
                </a:solidFill>
              </a:rPr>
              <a:t> </a:t>
            </a:r>
            <a:r>
              <a:rPr lang="en-US" sz="2000" dirty="0" err="1">
                <a:solidFill>
                  <a:schemeClr val="bg2">
                    <a:lumMod val="25000"/>
                  </a:schemeClr>
                </a:solidFill>
              </a:rPr>
              <a:t>dapat</a:t>
            </a:r>
            <a:r>
              <a:rPr lang="en-US" sz="2000" dirty="0">
                <a:solidFill>
                  <a:schemeClr val="bg2">
                    <a:lumMod val="25000"/>
                  </a:schemeClr>
                </a:solidFill>
              </a:rPr>
              <a:t> </a:t>
            </a:r>
            <a:r>
              <a:rPr lang="en-US" sz="2000" dirty="0" err="1">
                <a:solidFill>
                  <a:schemeClr val="bg2">
                    <a:lumMod val="25000"/>
                  </a:schemeClr>
                </a:solidFill>
              </a:rPr>
              <a:t>menekankan</a:t>
            </a:r>
            <a:r>
              <a:rPr lang="en-US" sz="2000" dirty="0">
                <a:solidFill>
                  <a:schemeClr val="bg2">
                    <a:lumMod val="25000"/>
                  </a:schemeClr>
                </a:solidFill>
              </a:rPr>
              <a:t> </a:t>
            </a:r>
            <a:r>
              <a:rPr lang="en-US" sz="2000" dirty="0" err="1">
                <a:solidFill>
                  <a:schemeClr val="bg2">
                    <a:lumMod val="25000"/>
                  </a:schemeClr>
                </a:solidFill>
              </a:rPr>
              <a:t>salah</a:t>
            </a:r>
            <a:r>
              <a:rPr lang="en-US" sz="2000" dirty="0">
                <a:solidFill>
                  <a:schemeClr val="bg2">
                    <a:lumMod val="25000"/>
                  </a:schemeClr>
                </a:solidFill>
              </a:rPr>
              <a:t> </a:t>
            </a:r>
            <a:r>
              <a:rPr lang="en-US" sz="2000" dirty="0" err="1">
                <a:solidFill>
                  <a:schemeClr val="bg2">
                    <a:lumMod val="25000"/>
                  </a:schemeClr>
                </a:solidFill>
              </a:rPr>
              <a:t>satu</a:t>
            </a:r>
            <a:r>
              <a:rPr lang="en-US" sz="2000" dirty="0">
                <a:solidFill>
                  <a:schemeClr val="bg2">
                    <a:lumMod val="25000"/>
                  </a:schemeClr>
                </a:solidFill>
              </a:rPr>
              <a:t>/</a:t>
            </a:r>
            <a:r>
              <a:rPr lang="en-US" sz="2000" dirty="0" err="1">
                <a:solidFill>
                  <a:schemeClr val="bg2">
                    <a:lumMod val="25000"/>
                  </a:schemeClr>
                </a:solidFill>
              </a:rPr>
              <a:t>lebih</a:t>
            </a:r>
            <a:r>
              <a:rPr lang="en-US" sz="2000" dirty="0">
                <a:solidFill>
                  <a:schemeClr val="bg2">
                    <a:lumMod val="25000"/>
                  </a:schemeClr>
                </a:solidFill>
              </a:rPr>
              <a:t> data yang </a:t>
            </a:r>
            <a:r>
              <a:rPr lang="en-US" sz="2000" dirty="0" err="1">
                <a:solidFill>
                  <a:schemeClr val="bg2">
                    <a:lumMod val="25000"/>
                  </a:schemeClr>
                </a:solidFill>
              </a:rPr>
              <a:t>diinginkan</a:t>
            </a:r>
            <a:r>
              <a:rPr lang="en-US" sz="2000" dirty="0">
                <a:solidFill>
                  <a:schemeClr val="bg2">
                    <a:lumMod val="25000"/>
                  </a:schemeClr>
                </a:solidFill>
              </a:rPr>
              <a:t> </a:t>
            </a:r>
            <a:r>
              <a:rPr lang="en-US" sz="2000" dirty="0" err="1">
                <a:solidFill>
                  <a:schemeClr val="bg2">
                    <a:lumMod val="25000"/>
                  </a:schemeClr>
                </a:solidFill>
              </a:rPr>
              <a:t>dengan</a:t>
            </a:r>
            <a:r>
              <a:rPr lang="en-US" sz="2000" dirty="0">
                <a:solidFill>
                  <a:schemeClr val="bg2">
                    <a:lumMod val="25000"/>
                  </a:schemeClr>
                </a:solidFill>
              </a:rPr>
              <a:t> </a:t>
            </a:r>
            <a:r>
              <a:rPr lang="en-US" sz="2000" dirty="0" err="1">
                <a:solidFill>
                  <a:schemeClr val="bg2">
                    <a:lumMod val="25000"/>
                  </a:schemeClr>
                </a:solidFill>
              </a:rPr>
              <a:t>memberikan</a:t>
            </a:r>
            <a:r>
              <a:rPr lang="en-US" sz="2000" dirty="0">
                <a:solidFill>
                  <a:schemeClr val="bg2">
                    <a:lumMod val="25000"/>
                  </a:schemeClr>
                </a:solidFill>
              </a:rPr>
              <a:t> </a:t>
            </a:r>
            <a:r>
              <a:rPr lang="en-US" sz="2000" dirty="0" err="1">
                <a:solidFill>
                  <a:schemeClr val="bg2">
                    <a:lumMod val="25000"/>
                  </a:schemeClr>
                </a:solidFill>
              </a:rPr>
              <a:t>warna</a:t>
            </a:r>
            <a:r>
              <a:rPr lang="en-US" sz="2000" dirty="0">
                <a:solidFill>
                  <a:schemeClr val="bg2">
                    <a:lumMod val="25000"/>
                  </a:schemeClr>
                </a:solidFill>
              </a:rPr>
              <a:t> </a:t>
            </a:r>
            <a:r>
              <a:rPr lang="en-US" sz="2000" dirty="0" err="1">
                <a:solidFill>
                  <a:schemeClr val="bg2">
                    <a:lumMod val="25000"/>
                  </a:schemeClr>
                </a:solidFill>
              </a:rPr>
              <a:t>berbeda</a:t>
            </a:r>
            <a:r>
              <a:rPr lang="en-US" sz="2000" dirty="0">
                <a:solidFill>
                  <a:schemeClr val="bg2">
                    <a:lumMod val="25000"/>
                  </a:schemeClr>
                </a:solidFill>
              </a:rPr>
              <a:t>.</a:t>
            </a:r>
          </a:p>
        </p:txBody>
      </p:sp>
      <p:pic>
        <p:nvPicPr>
          <p:cNvPr id="9" name="Picture 2" descr="D:\DTY_PROJECTS\2019_Digital Talent\Matplotlib - extract iamge\DV0101EN - Introduction to Data Visualization 436 - YouTube (5-24-2019 11-42-58 AM)\DV0101EN - Introduction to Data Visualization 436 - YouTube 221.jpg"/>
          <p:cNvPicPr>
            <a:picLocks noChangeAspect="1" noChangeArrowheads="1"/>
          </p:cNvPicPr>
          <p:nvPr/>
        </p:nvPicPr>
        <p:blipFill>
          <a:blip r:embed="rId3"/>
          <a:srcRect l="31908" t="32021" r="36531" b="25257"/>
          <a:stretch>
            <a:fillRect/>
          </a:stretch>
        </p:blipFill>
        <p:spPr bwMode="auto">
          <a:xfrm>
            <a:off x="614856" y="2916622"/>
            <a:ext cx="4272454" cy="3253137"/>
          </a:xfrm>
          <a:prstGeom prst="rect">
            <a:avLst/>
          </a:prstGeom>
          <a:noFill/>
        </p:spPr>
      </p:pic>
      <p:sp>
        <p:nvSpPr>
          <p:cNvPr id="11" name="Rectangle 10"/>
          <p:cNvSpPr/>
          <p:nvPr/>
        </p:nvSpPr>
        <p:spPr>
          <a:xfrm>
            <a:off x="5990909" y="4776946"/>
            <a:ext cx="2254465" cy="77251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err="1"/>
              <a:t>Diberikan</a:t>
            </a:r>
            <a:r>
              <a:rPr lang="en-US" b="1" dirty="0"/>
              <a:t> </a:t>
            </a:r>
            <a:r>
              <a:rPr lang="en-US" b="1" dirty="0" err="1"/>
              <a:t>warna</a:t>
            </a:r>
            <a:r>
              <a:rPr lang="en-US" b="1" dirty="0"/>
              <a:t> yang </a:t>
            </a:r>
            <a:r>
              <a:rPr lang="en-US" b="1" dirty="0" err="1"/>
              <a:t>berbeda</a:t>
            </a:r>
            <a:endParaRPr lang="en-US" b="1" dirty="0"/>
          </a:p>
        </p:txBody>
      </p:sp>
      <p:cxnSp>
        <p:nvCxnSpPr>
          <p:cNvPr id="13" name="Straight Arrow Connector 12"/>
          <p:cNvCxnSpPr/>
          <p:nvPr/>
        </p:nvCxnSpPr>
        <p:spPr>
          <a:xfrm rot="10800000">
            <a:off x="3752194" y="4272456"/>
            <a:ext cx="2128345" cy="819807"/>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193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Pendahuluan</a:t>
            </a:r>
            <a:r>
              <a:rPr lang="en-US" dirty="0"/>
              <a:t>: </a:t>
            </a:r>
            <a:r>
              <a:rPr lang="en-US" dirty="0" err="1"/>
              <a:t>Visualisasi</a:t>
            </a:r>
            <a:r>
              <a:rPr lang="en-US" dirty="0"/>
              <a:t> Data</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10/07/2019</a:t>
            </a:fld>
            <a:endParaRPr lang="id-ID"/>
          </a:p>
        </p:txBody>
      </p:sp>
      <p:sp>
        <p:nvSpPr>
          <p:cNvPr id="5" name="Footer Placeholder 4"/>
          <p:cNvSpPr>
            <a:spLocks noGrp="1"/>
          </p:cNvSpPr>
          <p:nvPr>
            <p:ph type="ftr" sz="quarter" idx="11"/>
          </p:nvPr>
        </p:nvSpPr>
        <p:spPr/>
        <p:txBody>
          <a:bodyPr/>
          <a:lstStyle/>
          <a:p>
            <a:r>
              <a:rPr lang="en-US" dirty="0" err="1"/>
              <a:t>Visualisasi</a:t>
            </a:r>
            <a:r>
              <a:rPr lang="en-US" dirty="0"/>
              <a:t> Data </a:t>
            </a:r>
            <a:r>
              <a:rPr lang="en-US" dirty="0" err="1"/>
              <a:t>dengan</a:t>
            </a:r>
            <a:r>
              <a:rPr lang="en-US" dirty="0"/>
              <a:t> Python - </a:t>
            </a:r>
            <a:r>
              <a:rPr lang="en-US" dirty="0" err="1"/>
              <a:t>Pendahuluan</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18</a:t>
            </a:fld>
            <a:endParaRPr lang="id-ID" dirty="0"/>
          </a:p>
        </p:txBody>
      </p:sp>
      <p:sp>
        <p:nvSpPr>
          <p:cNvPr id="8" name="Content Placeholder 6"/>
          <p:cNvSpPr txBox="1">
            <a:spLocks/>
          </p:cNvSpPr>
          <p:nvPr/>
        </p:nvSpPr>
        <p:spPr>
          <a:xfrm>
            <a:off x="155851" y="1634363"/>
            <a:ext cx="8814723" cy="667406"/>
          </a:xfrm>
          <a:prstGeom prst="rect">
            <a:avLst/>
          </a:prstGeom>
        </p:spPr>
        <p:txBody>
          <a:bodyPr vert="horz" lIns="91440" tIns="45720" rIns="91440" bIns="45720" rtlCol="0" anchor="ctr">
            <a:normAutofit fontScale="85000" lnSpcReduction="20000"/>
          </a:bodyPr>
          <a:lstStyle/>
          <a:p>
            <a:pPr marL="457200" marR="0" lvl="0" indent="-457200" algn="l" defTabSz="914400" rtl="0" eaLnBrk="1" fontAlgn="auto" latinLnBrk="0" hangingPunct="1">
              <a:lnSpc>
                <a:spcPct val="100000"/>
              </a:lnSpc>
              <a:spcBef>
                <a:spcPts val="1000"/>
              </a:spcBef>
              <a:spcAft>
                <a:spcPts val="0"/>
              </a:spcAft>
              <a:buClrTx/>
              <a:buSzTx/>
              <a:tabLst/>
              <a:defRPr/>
            </a:pPr>
            <a:r>
              <a:rPr lang="en-US" sz="2000" u="sng" dirty="0" err="1">
                <a:solidFill>
                  <a:schemeClr val="bg2">
                    <a:lumMod val="25000"/>
                  </a:schemeClr>
                </a:solidFill>
              </a:rPr>
              <a:t>Contoh</a:t>
            </a:r>
            <a:r>
              <a:rPr lang="en-US" sz="2000" u="sng" dirty="0">
                <a:solidFill>
                  <a:schemeClr val="bg2">
                    <a:lumMod val="25000"/>
                  </a:schemeClr>
                </a:solidFill>
              </a:rPr>
              <a:t> ke-13:</a:t>
            </a:r>
          </a:p>
          <a:p>
            <a:pPr marL="457200" marR="0" lvl="0" indent="-457200" algn="l" defTabSz="914400" rtl="0" eaLnBrk="1" fontAlgn="auto" latinLnBrk="0" hangingPunct="1">
              <a:lnSpc>
                <a:spcPct val="100000"/>
              </a:lnSpc>
              <a:spcBef>
                <a:spcPts val="1000"/>
              </a:spcBef>
              <a:spcAft>
                <a:spcPts val="0"/>
              </a:spcAft>
              <a:buClrTx/>
              <a:buSzTx/>
              <a:tabLst/>
              <a:defRPr/>
            </a:pPr>
            <a:r>
              <a:rPr lang="en-US" sz="2000" dirty="0" err="1">
                <a:solidFill>
                  <a:schemeClr val="bg2">
                    <a:lumMod val="25000"/>
                  </a:schemeClr>
                </a:solidFill>
              </a:rPr>
              <a:t>Perbandingan</a:t>
            </a:r>
            <a:r>
              <a:rPr lang="en-US" sz="2000" dirty="0">
                <a:solidFill>
                  <a:schemeClr val="bg2">
                    <a:lumMod val="25000"/>
                  </a:schemeClr>
                </a:solidFill>
              </a:rPr>
              <a:t> </a:t>
            </a:r>
            <a:r>
              <a:rPr lang="en-US" sz="2000" dirty="0" err="1">
                <a:solidFill>
                  <a:schemeClr val="bg2">
                    <a:lumMod val="25000"/>
                  </a:schemeClr>
                </a:solidFill>
              </a:rPr>
              <a:t>antara</a:t>
            </a:r>
            <a:r>
              <a:rPr lang="en-US" sz="2000" dirty="0">
                <a:solidFill>
                  <a:schemeClr val="bg2">
                    <a:lumMod val="25000"/>
                  </a:schemeClr>
                </a:solidFill>
              </a:rPr>
              <a:t> diagram pie </a:t>
            </a:r>
            <a:r>
              <a:rPr lang="en-US" sz="2000" dirty="0" err="1">
                <a:solidFill>
                  <a:schemeClr val="bg2">
                    <a:lumMod val="25000"/>
                  </a:schemeClr>
                </a:solidFill>
              </a:rPr>
              <a:t>dengan</a:t>
            </a:r>
            <a:r>
              <a:rPr lang="en-US" sz="2000" dirty="0">
                <a:solidFill>
                  <a:schemeClr val="bg2">
                    <a:lumMod val="25000"/>
                  </a:schemeClr>
                </a:solidFill>
              </a:rPr>
              <a:t> diagram </a:t>
            </a:r>
            <a:r>
              <a:rPr lang="en-US" sz="2000" dirty="0" err="1">
                <a:solidFill>
                  <a:schemeClr val="bg2">
                    <a:lumMod val="25000"/>
                  </a:schemeClr>
                </a:solidFill>
              </a:rPr>
              <a:t>garis</a:t>
            </a:r>
            <a:endParaRPr lang="en-US" sz="2000" dirty="0">
              <a:solidFill>
                <a:schemeClr val="bg2">
                  <a:lumMod val="25000"/>
                </a:schemeClr>
              </a:solidFill>
            </a:endParaRPr>
          </a:p>
        </p:txBody>
      </p:sp>
      <p:pic>
        <p:nvPicPr>
          <p:cNvPr id="10" name="Picture 2" descr="D:\DTY_PROJECTS\2019_Digital Talent\Matplotlib - extract iamge\DV0101EN - Introduction to Data Visualization 436 - YouTube (5-24-2019 11-42-58 AM)\DV0101EN - Introduction to Data Visualization 436 - YouTube 261.jpg"/>
          <p:cNvPicPr>
            <a:picLocks noChangeAspect="1" noChangeArrowheads="1"/>
          </p:cNvPicPr>
          <p:nvPr/>
        </p:nvPicPr>
        <p:blipFill>
          <a:blip r:embed="rId3"/>
          <a:srcRect l="11955" t="25762" r="14594" b="24881"/>
          <a:stretch>
            <a:fillRect/>
          </a:stretch>
        </p:blipFill>
        <p:spPr bwMode="auto">
          <a:xfrm>
            <a:off x="189186" y="2490951"/>
            <a:ext cx="8717611" cy="3294993"/>
          </a:xfrm>
          <a:prstGeom prst="rect">
            <a:avLst/>
          </a:prstGeom>
          <a:noFill/>
        </p:spPr>
      </p:pic>
    </p:spTree>
    <p:extLst>
      <p:ext uri="{BB962C8B-B14F-4D97-AF65-F5344CB8AC3E}">
        <p14:creationId xmlns:p14="http://schemas.microsoft.com/office/powerpoint/2010/main" val="192193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Pendahuluan</a:t>
            </a:r>
            <a:r>
              <a:rPr lang="en-GB" dirty="0"/>
              <a:t> </a:t>
            </a:r>
            <a:r>
              <a:rPr lang="en-GB" dirty="0" err="1"/>
              <a:t>Matplotlib</a:t>
            </a:r>
            <a:endParaRPr lang="id-ID" dirty="0"/>
          </a:p>
        </p:txBody>
      </p:sp>
      <p:sp>
        <p:nvSpPr>
          <p:cNvPr id="4" name="Date Placeholder 3"/>
          <p:cNvSpPr>
            <a:spLocks noGrp="1"/>
          </p:cNvSpPr>
          <p:nvPr>
            <p:ph type="dt" sz="half" idx="10"/>
          </p:nvPr>
        </p:nvSpPr>
        <p:spPr/>
        <p:txBody>
          <a:bodyPr/>
          <a:lstStyle/>
          <a:p>
            <a:fld id="{BBCEA055-A846-4A99-AE5D-0A67ADD4E3EF}" type="datetime1">
              <a:rPr lang="id-ID" smtClean="0"/>
              <a:pPr/>
              <a:t>10/07/2019</a:t>
            </a:fld>
            <a:endParaRPr lang="id-ID"/>
          </a:p>
        </p:txBody>
      </p:sp>
      <p:sp>
        <p:nvSpPr>
          <p:cNvPr id="5" name="Footer Placeholder 4"/>
          <p:cNvSpPr>
            <a:spLocks noGrp="1"/>
          </p:cNvSpPr>
          <p:nvPr>
            <p:ph type="ftr" sz="quarter" idx="11"/>
          </p:nvPr>
        </p:nvSpPr>
        <p:spPr/>
        <p:txBody>
          <a:bodyPr/>
          <a:lstStyle/>
          <a:p>
            <a:r>
              <a:rPr lang="id-ID"/>
              <a:t>Judul Pembahasan Pertemuan Disini</a:t>
            </a:r>
          </a:p>
        </p:txBody>
      </p:sp>
      <p:sp>
        <p:nvSpPr>
          <p:cNvPr id="6" name="Slide Number Placeholder 5"/>
          <p:cNvSpPr>
            <a:spLocks noGrp="1"/>
          </p:cNvSpPr>
          <p:nvPr>
            <p:ph type="sldNum" sz="quarter" idx="12"/>
          </p:nvPr>
        </p:nvSpPr>
        <p:spPr/>
        <p:txBody>
          <a:bodyPr/>
          <a:lstStyle/>
          <a:p>
            <a:fld id="{DF0E258F-04D6-46E9-8B77-0866F5CD991D}" type="slidenum">
              <a:rPr lang="id-ID" smtClean="0"/>
              <a:pPr/>
              <a:t>19</a:t>
            </a:fld>
            <a:endParaRPr lang="id-ID" dirty="0"/>
          </a:p>
        </p:txBody>
      </p:sp>
      <p:sp>
        <p:nvSpPr>
          <p:cNvPr id="3" name="Text Placeholder 2"/>
          <p:cNvSpPr>
            <a:spLocks noGrp="1"/>
          </p:cNvSpPr>
          <p:nvPr>
            <p:ph type="body" idx="4294967295"/>
          </p:nvPr>
        </p:nvSpPr>
        <p:spPr>
          <a:xfrm>
            <a:off x="2955925" y="2473325"/>
            <a:ext cx="6188075" cy="361950"/>
          </a:xfrm>
        </p:spPr>
        <p:txBody>
          <a:bodyPr>
            <a:normAutofit fontScale="62500" lnSpcReduction="20000"/>
          </a:bodyPr>
          <a:lstStyle/>
          <a:p>
            <a:r>
              <a:rPr lang="en-GB" dirty="0" err="1"/>
              <a:t>Bagian</a:t>
            </a:r>
            <a:r>
              <a:rPr lang="en-GB" dirty="0"/>
              <a:t> 2</a:t>
            </a:r>
            <a:endParaRPr lang="id-ID" dirty="0"/>
          </a:p>
        </p:txBody>
      </p:sp>
    </p:spTree>
    <p:extLst>
      <p:ext uri="{BB962C8B-B14F-4D97-AF65-F5344CB8AC3E}">
        <p14:creationId xmlns:p14="http://schemas.microsoft.com/office/powerpoint/2010/main" val="1038377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31DC3E-C181-4AA5-AED8-6E2E3AD95F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152400"/>
            <a:ext cx="657851" cy="685800"/>
          </a:xfrm>
          <a:prstGeom prst="rect">
            <a:avLst/>
          </a:prstGeom>
        </p:spPr>
      </p:pic>
      <p:pic>
        <p:nvPicPr>
          <p:cNvPr id="5" name="Picture 4">
            <a:extLst>
              <a:ext uri="{FF2B5EF4-FFF2-40B4-BE49-F238E27FC236}">
                <a16:creationId xmlns:a16="http://schemas.microsoft.com/office/drawing/2014/main" id="{5976BB31-F471-4907-BF34-86B8616BE99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124" t="32986" r="7380" b="34416"/>
          <a:stretch/>
        </p:blipFill>
        <p:spPr>
          <a:xfrm>
            <a:off x="152400" y="5410200"/>
            <a:ext cx="1796982" cy="710441"/>
          </a:xfrm>
          <a:prstGeom prst="rect">
            <a:avLst/>
          </a:prstGeom>
        </p:spPr>
      </p:pic>
      <p:pic>
        <p:nvPicPr>
          <p:cNvPr id="6" name="Picture 5">
            <a:extLst>
              <a:ext uri="{FF2B5EF4-FFF2-40B4-BE49-F238E27FC236}">
                <a16:creationId xmlns:a16="http://schemas.microsoft.com/office/drawing/2014/main" id="{6C6F49F2-8AF4-40A5-80CE-CBBC28530F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 y="152400"/>
            <a:ext cx="500411" cy="685800"/>
          </a:xfrm>
          <a:prstGeom prst="rect">
            <a:avLst/>
          </a:prstGeom>
        </p:spPr>
      </p:pic>
      <p:sp>
        <p:nvSpPr>
          <p:cNvPr id="7" name="Title 6">
            <a:extLst>
              <a:ext uri="{FF2B5EF4-FFF2-40B4-BE49-F238E27FC236}">
                <a16:creationId xmlns:a16="http://schemas.microsoft.com/office/drawing/2014/main" id="{87F3BABB-112B-4D61-9496-01AE44BE9C45}"/>
              </a:ext>
            </a:extLst>
          </p:cNvPr>
          <p:cNvSpPr txBox="1">
            <a:spLocks/>
          </p:cNvSpPr>
          <p:nvPr/>
        </p:nvSpPr>
        <p:spPr>
          <a:xfrm>
            <a:off x="718378" y="2350026"/>
            <a:ext cx="8021583" cy="1110873"/>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lvl="0"/>
            <a:r>
              <a:rPr lang="en-US" sz="4000" dirty="0" err="1"/>
              <a:t>Pengantar</a:t>
            </a:r>
            <a:r>
              <a:rPr lang="en-US" sz="4000" dirty="0"/>
              <a:t> </a:t>
            </a:r>
            <a:r>
              <a:rPr lang="en-US" sz="4000" dirty="0" err="1"/>
              <a:t>Visualisasi</a:t>
            </a:r>
            <a:r>
              <a:rPr lang="en-US" sz="4000" dirty="0"/>
              <a:t> Data </a:t>
            </a:r>
            <a:r>
              <a:rPr lang="en-US" sz="4000" dirty="0" err="1"/>
              <a:t>dengan</a:t>
            </a:r>
            <a:r>
              <a:rPr lang="en-US" sz="4000" dirty="0"/>
              <a:t> Python</a:t>
            </a:r>
            <a:endParaRPr kumimoji="0" lang="id-ID" sz="4000" b="0" i="0" u="none" strike="noStrike" kern="1200" cap="none" spc="0" normalizeH="0" baseline="0" noProof="0" dirty="0">
              <a:ln>
                <a:noFill/>
              </a:ln>
              <a:solidFill>
                <a:prstClr val="black"/>
              </a:solidFill>
              <a:effectLst/>
              <a:uLnTx/>
              <a:uFillTx/>
              <a:latin typeface="Myriad Pro" panose="020B0503030403020204" pitchFamily="34" charset="0"/>
              <a:ea typeface="+mj-ea"/>
              <a:cs typeface="+mj-cs"/>
            </a:endParaRPr>
          </a:p>
        </p:txBody>
      </p:sp>
      <p:sp>
        <p:nvSpPr>
          <p:cNvPr id="8" name="Title 6">
            <a:extLst>
              <a:ext uri="{FF2B5EF4-FFF2-40B4-BE49-F238E27FC236}">
                <a16:creationId xmlns:a16="http://schemas.microsoft.com/office/drawing/2014/main" id="{4390FA74-919D-43D7-993B-0A85E1A4E0DB}"/>
              </a:ext>
            </a:extLst>
          </p:cNvPr>
          <p:cNvSpPr txBox="1">
            <a:spLocks/>
          </p:cNvSpPr>
          <p:nvPr/>
        </p:nvSpPr>
        <p:spPr>
          <a:xfrm>
            <a:off x="2027355" y="3716081"/>
            <a:ext cx="5419725" cy="430619"/>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id-ID" sz="1600" b="0" i="0" u="none" strike="noStrike" kern="1200" cap="none" spc="0" normalizeH="0" baseline="0" noProof="0" dirty="0">
                <a:ln>
                  <a:noFill/>
                </a:ln>
                <a:solidFill>
                  <a:prstClr val="black"/>
                </a:solidFill>
                <a:effectLst/>
                <a:uLnTx/>
                <a:uFillTx/>
                <a:latin typeface="Myriad Pro" panose="020B0503030403020204" pitchFamily="34" charset="0"/>
                <a:ea typeface="+mj-ea"/>
                <a:cs typeface="+mj-cs"/>
              </a:rPr>
              <a:t>Nama Pembicara dan Gelar</a:t>
            </a:r>
          </a:p>
        </p:txBody>
      </p:sp>
      <p:sp>
        <p:nvSpPr>
          <p:cNvPr id="9" name="Title 6">
            <a:extLst>
              <a:ext uri="{FF2B5EF4-FFF2-40B4-BE49-F238E27FC236}">
                <a16:creationId xmlns:a16="http://schemas.microsoft.com/office/drawing/2014/main" id="{A5FA10EA-754E-4569-BD41-DC7711F38951}"/>
              </a:ext>
            </a:extLst>
          </p:cNvPr>
          <p:cNvSpPr txBox="1">
            <a:spLocks/>
          </p:cNvSpPr>
          <p:nvPr/>
        </p:nvSpPr>
        <p:spPr>
          <a:xfrm>
            <a:off x="1385854" y="1650924"/>
            <a:ext cx="6769316" cy="430619"/>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id-ID" sz="1400" b="0" i="0" u="none" strike="noStrike" kern="1200" cap="none" spc="0" normalizeH="0" baseline="0" noProof="0" dirty="0">
                <a:ln>
                  <a:noFill/>
                </a:ln>
                <a:solidFill>
                  <a:prstClr val="black"/>
                </a:solidFill>
                <a:effectLst/>
                <a:uLnTx/>
                <a:uFillTx/>
                <a:latin typeface="Myriad Pro" panose="020B0503030403020204" pitchFamily="34" charset="0"/>
                <a:ea typeface="+mj-ea"/>
                <a:cs typeface="+mj-cs"/>
              </a:rPr>
              <a:t>Program Fresh Graduate Academy Digital Talent Schoolarship 2019 | Machine Learning</a:t>
            </a:r>
          </a:p>
        </p:txBody>
      </p:sp>
      <p:pic>
        <p:nvPicPr>
          <p:cNvPr id="10" name="Picture 9">
            <a:extLst>
              <a:ext uri="{FF2B5EF4-FFF2-40B4-BE49-F238E27FC236}">
                <a16:creationId xmlns:a16="http://schemas.microsoft.com/office/drawing/2014/main" id="{327B570C-35F1-4D80-9D84-44438BC295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 y="120502"/>
            <a:ext cx="500411" cy="685800"/>
          </a:xfrm>
          <a:prstGeom prst="rect">
            <a:avLst/>
          </a:prstGeom>
        </p:spPr>
      </p:pic>
      <p:sp>
        <p:nvSpPr>
          <p:cNvPr id="3" name="Title 2">
            <a:extLst>
              <a:ext uri="{FF2B5EF4-FFF2-40B4-BE49-F238E27FC236}">
                <a16:creationId xmlns:a16="http://schemas.microsoft.com/office/drawing/2014/main" id="{4EB7BA54-B0A6-4AE5-AF74-F1C2BACC478A}"/>
              </a:ext>
            </a:extLst>
          </p:cNvPr>
          <p:cNvSpPr>
            <a:spLocks noGrp="1"/>
          </p:cNvSpPr>
          <p:nvPr>
            <p:ph type="title"/>
          </p:nvPr>
        </p:nvSpPr>
        <p:spPr/>
        <p:txBody>
          <a:bodyPr/>
          <a:lstStyle/>
          <a:p>
            <a:endParaRPr lang="id-ID"/>
          </a:p>
        </p:txBody>
      </p:sp>
    </p:spTree>
    <p:extLst>
      <p:ext uri="{BB962C8B-B14F-4D97-AF65-F5344CB8AC3E}">
        <p14:creationId xmlns:p14="http://schemas.microsoft.com/office/powerpoint/2010/main" val="257361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Sejarah</a:t>
            </a:r>
            <a:r>
              <a:rPr lang="en-US" dirty="0"/>
              <a:t> </a:t>
            </a:r>
            <a:r>
              <a:rPr lang="en-US" dirty="0" err="1"/>
              <a:t>Matplotlib</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10/07/2019</a:t>
            </a:fld>
            <a:endParaRPr lang="id-ID"/>
          </a:p>
        </p:txBody>
      </p:sp>
      <p:sp>
        <p:nvSpPr>
          <p:cNvPr id="5" name="Footer Placeholder 4"/>
          <p:cNvSpPr>
            <a:spLocks noGrp="1"/>
          </p:cNvSpPr>
          <p:nvPr>
            <p:ph type="ftr" sz="quarter" idx="11"/>
          </p:nvPr>
        </p:nvSpPr>
        <p:spPr/>
        <p:txBody>
          <a:bodyPr/>
          <a:lstStyle/>
          <a:p>
            <a:r>
              <a:rPr lang="en-US" dirty="0" err="1"/>
              <a:t>Visualisasi</a:t>
            </a:r>
            <a:r>
              <a:rPr lang="en-US" dirty="0"/>
              <a:t> Data </a:t>
            </a:r>
            <a:r>
              <a:rPr lang="en-US" dirty="0" err="1"/>
              <a:t>dengan</a:t>
            </a:r>
            <a:r>
              <a:rPr lang="en-US" dirty="0"/>
              <a:t> Python – </a:t>
            </a:r>
            <a:r>
              <a:rPr lang="en-US" dirty="0" err="1"/>
              <a:t>Pendahuluan</a:t>
            </a:r>
            <a:r>
              <a:rPr lang="en-US" dirty="0"/>
              <a:t> </a:t>
            </a:r>
            <a:r>
              <a:rPr lang="en-US" dirty="0" err="1"/>
              <a:t>Matplotlib</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20</a:t>
            </a:fld>
            <a:endParaRPr lang="id-ID" dirty="0"/>
          </a:p>
        </p:txBody>
      </p:sp>
      <p:pic>
        <p:nvPicPr>
          <p:cNvPr id="10" name="Picture 2" descr="D:\DTY_PROJECTS\2019_Digital Talent\Matplotlib - extract iamge\DV0101EN - Introduction to Matplotlib 626 - YouTube (5-24-2019 11-42-59 AM)\DV0101EN - Introduction to Matplotlib 626 - YouTube 076.jpg"/>
          <p:cNvPicPr>
            <a:picLocks noChangeAspect="1" noChangeArrowheads="1"/>
          </p:cNvPicPr>
          <p:nvPr/>
        </p:nvPicPr>
        <p:blipFill>
          <a:blip r:embed="rId3"/>
          <a:srcRect l="12824" t="37644" r="12338" b="18678"/>
          <a:stretch>
            <a:fillRect/>
          </a:stretch>
        </p:blipFill>
        <p:spPr bwMode="auto">
          <a:xfrm>
            <a:off x="220713" y="2033752"/>
            <a:ext cx="8692091" cy="2853558"/>
          </a:xfrm>
          <a:prstGeom prst="rect">
            <a:avLst/>
          </a:prstGeom>
          <a:noFill/>
        </p:spPr>
      </p:pic>
    </p:spTree>
    <p:extLst>
      <p:ext uri="{BB962C8B-B14F-4D97-AF65-F5344CB8AC3E}">
        <p14:creationId xmlns:p14="http://schemas.microsoft.com/office/powerpoint/2010/main" val="2688070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Arsitektur</a:t>
            </a:r>
            <a:r>
              <a:rPr lang="en-US" dirty="0"/>
              <a:t> </a:t>
            </a:r>
            <a:r>
              <a:rPr lang="en-US" dirty="0" err="1"/>
              <a:t>Matplotlib</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10/07/2019</a:t>
            </a:fld>
            <a:endParaRPr lang="id-ID"/>
          </a:p>
        </p:txBody>
      </p:sp>
      <p:sp>
        <p:nvSpPr>
          <p:cNvPr id="5" name="Footer Placeholder 4"/>
          <p:cNvSpPr>
            <a:spLocks noGrp="1"/>
          </p:cNvSpPr>
          <p:nvPr>
            <p:ph type="ftr" sz="quarter" idx="11"/>
          </p:nvPr>
        </p:nvSpPr>
        <p:spPr/>
        <p:txBody>
          <a:bodyPr/>
          <a:lstStyle/>
          <a:p>
            <a:r>
              <a:rPr lang="en-US" dirty="0" err="1"/>
              <a:t>Visualisasi</a:t>
            </a:r>
            <a:r>
              <a:rPr lang="en-US" dirty="0"/>
              <a:t> Data </a:t>
            </a:r>
            <a:r>
              <a:rPr lang="en-US" dirty="0" err="1"/>
              <a:t>dengan</a:t>
            </a:r>
            <a:r>
              <a:rPr lang="en-US" dirty="0"/>
              <a:t> Python – </a:t>
            </a:r>
            <a:r>
              <a:rPr lang="en-US" dirty="0" err="1"/>
              <a:t>Pendahuluan</a:t>
            </a:r>
            <a:r>
              <a:rPr lang="en-US" dirty="0"/>
              <a:t> </a:t>
            </a:r>
            <a:r>
              <a:rPr lang="en-US" dirty="0" err="1"/>
              <a:t>Matplotlib</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21</a:t>
            </a:fld>
            <a:endParaRPr lang="id-ID" dirty="0"/>
          </a:p>
        </p:txBody>
      </p:sp>
      <p:pic>
        <p:nvPicPr>
          <p:cNvPr id="7" name="Picture 2" descr="D:\DTY_PROJECTS\2019_Digital Talent\Matplotlib - extract iamge\DV0101EN - Introduction to Matplotlib 626 - YouTube (5-24-2019 11-42-59 AM)\DV0101EN - Introduction to Matplotlib 626 - YouTube 114.jpg"/>
          <p:cNvPicPr>
            <a:picLocks noChangeAspect="1" noChangeArrowheads="1"/>
          </p:cNvPicPr>
          <p:nvPr/>
        </p:nvPicPr>
        <p:blipFill>
          <a:blip r:embed="rId3"/>
          <a:srcRect l="27691" t="31499" r="29896" b="23316"/>
          <a:stretch>
            <a:fillRect/>
          </a:stretch>
        </p:blipFill>
        <p:spPr bwMode="auto">
          <a:xfrm>
            <a:off x="1087819" y="1576542"/>
            <a:ext cx="6682412" cy="4004442"/>
          </a:xfrm>
          <a:prstGeom prst="rect">
            <a:avLst/>
          </a:prstGeom>
          <a:noFill/>
        </p:spPr>
      </p:pic>
    </p:spTree>
    <p:extLst>
      <p:ext uri="{BB962C8B-B14F-4D97-AF65-F5344CB8AC3E}">
        <p14:creationId xmlns:p14="http://schemas.microsoft.com/office/powerpoint/2010/main" val="794181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Arsitektur</a:t>
            </a:r>
            <a:r>
              <a:rPr lang="en-US" dirty="0"/>
              <a:t> </a:t>
            </a:r>
            <a:r>
              <a:rPr lang="en-US" dirty="0" err="1"/>
              <a:t>Matplotlib</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10/07/2019</a:t>
            </a:fld>
            <a:endParaRPr lang="id-ID"/>
          </a:p>
        </p:txBody>
      </p:sp>
      <p:sp>
        <p:nvSpPr>
          <p:cNvPr id="5" name="Footer Placeholder 4"/>
          <p:cNvSpPr>
            <a:spLocks noGrp="1"/>
          </p:cNvSpPr>
          <p:nvPr>
            <p:ph type="ftr" sz="quarter" idx="11"/>
          </p:nvPr>
        </p:nvSpPr>
        <p:spPr/>
        <p:txBody>
          <a:bodyPr/>
          <a:lstStyle/>
          <a:p>
            <a:r>
              <a:rPr lang="en-US" dirty="0" err="1"/>
              <a:t>Visualisasi</a:t>
            </a:r>
            <a:r>
              <a:rPr lang="en-US" dirty="0"/>
              <a:t> Data </a:t>
            </a:r>
            <a:r>
              <a:rPr lang="en-US" dirty="0" err="1"/>
              <a:t>dengan</a:t>
            </a:r>
            <a:r>
              <a:rPr lang="en-US" dirty="0"/>
              <a:t> Python – </a:t>
            </a:r>
            <a:r>
              <a:rPr lang="en-US" dirty="0" err="1"/>
              <a:t>Pendahuluan</a:t>
            </a:r>
            <a:r>
              <a:rPr lang="en-US" dirty="0"/>
              <a:t> </a:t>
            </a:r>
            <a:r>
              <a:rPr lang="en-US" dirty="0" err="1"/>
              <a:t>Matplotlib</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22</a:t>
            </a:fld>
            <a:endParaRPr lang="id-ID" dirty="0"/>
          </a:p>
        </p:txBody>
      </p:sp>
      <p:sp>
        <p:nvSpPr>
          <p:cNvPr id="7" name="Content Placeholder 6"/>
          <p:cNvSpPr>
            <a:spLocks noGrp="1"/>
          </p:cNvSpPr>
          <p:nvPr>
            <p:ph idx="4294967295"/>
          </p:nvPr>
        </p:nvSpPr>
        <p:spPr>
          <a:xfrm>
            <a:off x="328613" y="2365375"/>
            <a:ext cx="8815387" cy="3216275"/>
          </a:xfrm>
        </p:spPr>
        <p:txBody>
          <a:bodyPr anchor="ctr"/>
          <a:lstStyle/>
          <a:p>
            <a:pPr marL="457200" indent="-457200">
              <a:buFont typeface="+mj-lt"/>
              <a:buAutoNum type="arabicPeriod"/>
            </a:pPr>
            <a:r>
              <a:rPr lang="en-US" dirty="0" err="1"/>
              <a:t>FigureCanvas</a:t>
            </a:r>
            <a:r>
              <a:rPr lang="en-US" dirty="0"/>
              <a:t>: </a:t>
            </a:r>
            <a:r>
              <a:rPr lang="en-US" b="1" dirty="0" err="1"/>
              <a:t>matplotlib.backend_bases.FigureCnvas</a:t>
            </a:r>
            <a:endParaRPr lang="en-US" b="1" dirty="0"/>
          </a:p>
          <a:p>
            <a:pPr marL="457200" indent="-457200">
              <a:buNone/>
            </a:pPr>
            <a:r>
              <a:rPr lang="en-US" dirty="0"/>
              <a:t>	</a:t>
            </a:r>
            <a:r>
              <a:rPr lang="sv-SE" dirty="0"/>
              <a:t> Mencakup area tempat untuk menggambar</a:t>
            </a:r>
            <a:r>
              <a:rPr lang="en-US" dirty="0"/>
              <a:t>  </a:t>
            </a:r>
          </a:p>
          <a:p>
            <a:pPr marL="457200" indent="-457200">
              <a:buFont typeface="+mj-lt"/>
              <a:buAutoNum type="arabicPeriod" startAt="2"/>
            </a:pPr>
            <a:r>
              <a:rPr lang="en-US" dirty="0"/>
              <a:t>Renderer: </a:t>
            </a:r>
            <a:r>
              <a:rPr lang="en-US" b="1" dirty="0" err="1"/>
              <a:t>matplotlib_backend_bases.Renderer</a:t>
            </a:r>
            <a:endParaRPr lang="en-US" b="1" dirty="0"/>
          </a:p>
          <a:p>
            <a:pPr marL="457200" indent="-457200">
              <a:buNone/>
            </a:pPr>
            <a:r>
              <a:rPr lang="en-US" dirty="0"/>
              <a:t>	</a:t>
            </a:r>
            <a:r>
              <a:rPr lang="en-US" dirty="0" err="1"/>
              <a:t>Bagaimana</a:t>
            </a:r>
            <a:r>
              <a:rPr lang="en-US" dirty="0"/>
              <a:t> </a:t>
            </a:r>
            <a:r>
              <a:rPr lang="en-US" dirty="0" err="1"/>
              <a:t>menggambar</a:t>
            </a:r>
            <a:r>
              <a:rPr lang="en-US" dirty="0"/>
              <a:t> </a:t>
            </a:r>
            <a:r>
              <a:rPr lang="en-US" dirty="0" err="1"/>
              <a:t>pada</a:t>
            </a:r>
            <a:r>
              <a:rPr lang="en-US" dirty="0"/>
              <a:t> </a:t>
            </a:r>
            <a:r>
              <a:rPr lang="en-US" dirty="0" err="1"/>
              <a:t>FigureCanvas</a:t>
            </a:r>
            <a:endParaRPr lang="en-US" dirty="0"/>
          </a:p>
          <a:p>
            <a:pPr marL="457200" indent="-457200">
              <a:buFont typeface="+mj-lt"/>
              <a:buAutoNum type="arabicPeriod" startAt="3"/>
            </a:pPr>
            <a:r>
              <a:rPr lang="en-US" dirty="0"/>
              <a:t>Event: </a:t>
            </a:r>
            <a:r>
              <a:rPr lang="en-US" b="1" dirty="0" err="1"/>
              <a:t>matplotlib.backend_bases.Event</a:t>
            </a:r>
            <a:endParaRPr lang="en-US" b="1" dirty="0"/>
          </a:p>
          <a:p>
            <a:pPr marL="457200" indent="-457200">
              <a:buNone/>
            </a:pPr>
            <a:r>
              <a:rPr lang="en-US" dirty="0"/>
              <a:t>	</a:t>
            </a:r>
            <a:r>
              <a:rPr lang="en-US" dirty="0" err="1"/>
              <a:t>Menangani</a:t>
            </a:r>
            <a:r>
              <a:rPr lang="en-US" dirty="0"/>
              <a:t> input </a:t>
            </a:r>
            <a:r>
              <a:rPr lang="en-US" dirty="0" err="1"/>
              <a:t>pengguna</a:t>
            </a:r>
            <a:r>
              <a:rPr lang="en-US" dirty="0"/>
              <a:t>, </a:t>
            </a:r>
            <a:r>
              <a:rPr lang="en-US" dirty="0" err="1"/>
              <a:t>seperti</a:t>
            </a:r>
            <a:r>
              <a:rPr lang="en-US" dirty="0"/>
              <a:t> </a:t>
            </a:r>
            <a:r>
              <a:rPr lang="en-US" dirty="0" err="1"/>
              <a:t>klik</a:t>
            </a:r>
            <a:r>
              <a:rPr lang="en-US" dirty="0"/>
              <a:t> mouse </a:t>
            </a:r>
            <a:r>
              <a:rPr lang="en-US" dirty="0" err="1"/>
              <a:t>dan</a:t>
            </a:r>
            <a:r>
              <a:rPr lang="en-US" dirty="0"/>
              <a:t> </a:t>
            </a:r>
            <a:r>
              <a:rPr lang="en-US" dirty="0" err="1"/>
              <a:t>tekanan</a:t>
            </a:r>
            <a:r>
              <a:rPr lang="en-US" dirty="0"/>
              <a:t>/</a:t>
            </a:r>
            <a:r>
              <a:rPr lang="en-US" dirty="0" err="1"/>
              <a:t>gerakan</a:t>
            </a:r>
            <a:r>
              <a:rPr lang="en-US" dirty="0"/>
              <a:t> </a:t>
            </a:r>
            <a:r>
              <a:rPr lang="en-US" dirty="0" err="1"/>
              <a:t>pada</a:t>
            </a:r>
            <a:r>
              <a:rPr lang="en-US" dirty="0"/>
              <a:t> keyboard</a:t>
            </a:r>
          </a:p>
        </p:txBody>
      </p:sp>
      <p:sp>
        <p:nvSpPr>
          <p:cNvPr id="8" name="Content Placeholder 6"/>
          <p:cNvSpPr txBox="1">
            <a:spLocks/>
          </p:cNvSpPr>
          <p:nvPr/>
        </p:nvSpPr>
        <p:spPr>
          <a:xfrm>
            <a:off x="155851" y="1539766"/>
            <a:ext cx="8814723" cy="809295"/>
          </a:xfrm>
          <a:prstGeom prst="rect">
            <a:avLst/>
          </a:prstGeom>
        </p:spPr>
        <p:txBody>
          <a:bodyPr vert="horz" lIns="91440" tIns="45720" rIns="91440" bIns="45720" rtlCol="0" anchor="ctr">
            <a:normAutofit lnSpcReduction="10000"/>
          </a:bodyPr>
          <a:lstStyle/>
          <a:p>
            <a:pPr marL="457200" marR="0" lvl="0" indent="-457200" algn="l" defTabSz="914400" rtl="0" eaLnBrk="1" fontAlgn="auto" latinLnBrk="0" hangingPunct="1">
              <a:lnSpc>
                <a:spcPct val="100000"/>
              </a:lnSpc>
              <a:spcBef>
                <a:spcPts val="1000"/>
              </a:spcBef>
              <a:spcAft>
                <a:spcPts val="0"/>
              </a:spcAft>
              <a:buClrTx/>
              <a:buSzTx/>
              <a:tabLst/>
              <a:defRPr/>
            </a:pPr>
            <a:r>
              <a:rPr lang="en-US" sz="2000" b="1" u="sng" dirty="0">
                <a:solidFill>
                  <a:schemeClr val="bg2">
                    <a:lumMod val="25000"/>
                  </a:schemeClr>
                </a:solidFill>
              </a:rPr>
              <a:t>1. Backend Layer</a:t>
            </a:r>
          </a:p>
          <a:p>
            <a:pPr marL="457200" marR="0" lvl="0" indent="-457200" algn="l" defTabSz="914400" rtl="0" eaLnBrk="1" fontAlgn="auto" latinLnBrk="0" hangingPunct="1">
              <a:lnSpc>
                <a:spcPct val="100000"/>
              </a:lnSpc>
              <a:spcBef>
                <a:spcPts val="1000"/>
              </a:spcBef>
              <a:spcAft>
                <a:spcPts val="0"/>
              </a:spcAft>
              <a:buClrTx/>
              <a:buSzTx/>
              <a:tabLst/>
              <a:defRPr/>
            </a:pPr>
            <a:r>
              <a:rPr lang="en-US" sz="2000" dirty="0" err="1">
                <a:solidFill>
                  <a:schemeClr val="bg2">
                    <a:lumMod val="25000"/>
                  </a:schemeClr>
                </a:solidFill>
              </a:rPr>
              <a:t>Memiliki</a:t>
            </a:r>
            <a:r>
              <a:rPr lang="en-US" sz="2000" dirty="0">
                <a:solidFill>
                  <a:schemeClr val="bg2">
                    <a:lumMod val="25000"/>
                  </a:schemeClr>
                </a:solidFill>
              </a:rPr>
              <a:t> 3 (</a:t>
            </a:r>
            <a:r>
              <a:rPr lang="en-US" sz="2000" dirty="0" err="1">
                <a:solidFill>
                  <a:schemeClr val="bg2">
                    <a:lumMod val="25000"/>
                  </a:schemeClr>
                </a:solidFill>
              </a:rPr>
              <a:t>tiga</a:t>
            </a:r>
            <a:r>
              <a:rPr lang="en-US" sz="2000" dirty="0">
                <a:solidFill>
                  <a:schemeClr val="bg2">
                    <a:lumMod val="25000"/>
                  </a:schemeClr>
                </a:solidFill>
              </a:rPr>
              <a:t>) class </a:t>
            </a:r>
            <a:r>
              <a:rPr lang="en-US" sz="2000" dirty="0" err="1">
                <a:solidFill>
                  <a:schemeClr val="bg2">
                    <a:lumMod val="25000"/>
                  </a:schemeClr>
                </a:solidFill>
              </a:rPr>
              <a:t>antarmuka</a:t>
            </a:r>
            <a:r>
              <a:rPr lang="en-US" sz="2000" dirty="0">
                <a:solidFill>
                  <a:schemeClr val="bg2">
                    <a:lumMod val="25000"/>
                  </a:schemeClr>
                </a:solidFill>
              </a:rPr>
              <a:t>:</a:t>
            </a:r>
            <a:endParaRPr kumimoji="0" lang="id-ID" sz="1800" i="0" strike="noStrike" kern="1200" cap="none" spc="0" normalizeH="0" baseline="0" noProof="0" dirty="0">
              <a:ln>
                <a:noFill/>
              </a:ln>
              <a:solidFill>
                <a:schemeClr val="bg2">
                  <a:lumMod val="25000"/>
                </a:schemeClr>
              </a:solidFill>
              <a:effectLst/>
              <a:uLnTx/>
              <a:uFillTx/>
              <a:latin typeface="+mn-lt"/>
              <a:ea typeface="+mn-ea"/>
              <a:cs typeface="+mn-cs"/>
            </a:endParaRPr>
          </a:p>
        </p:txBody>
      </p:sp>
    </p:spTree>
    <p:extLst>
      <p:ext uri="{BB962C8B-B14F-4D97-AF65-F5344CB8AC3E}">
        <p14:creationId xmlns:p14="http://schemas.microsoft.com/office/powerpoint/2010/main" val="1193516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Arsitektur</a:t>
            </a:r>
            <a:r>
              <a:rPr lang="en-US" dirty="0"/>
              <a:t> </a:t>
            </a:r>
            <a:r>
              <a:rPr lang="en-US" dirty="0" err="1"/>
              <a:t>Matplotlib</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10/07/2019</a:t>
            </a:fld>
            <a:endParaRPr lang="id-ID"/>
          </a:p>
        </p:txBody>
      </p:sp>
      <p:sp>
        <p:nvSpPr>
          <p:cNvPr id="5" name="Footer Placeholder 4"/>
          <p:cNvSpPr>
            <a:spLocks noGrp="1"/>
          </p:cNvSpPr>
          <p:nvPr>
            <p:ph type="ftr" sz="quarter" idx="11"/>
          </p:nvPr>
        </p:nvSpPr>
        <p:spPr/>
        <p:txBody>
          <a:bodyPr/>
          <a:lstStyle/>
          <a:p>
            <a:r>
              <a:rPr lang="en-US" dirty="0" err="1"/>
              <a:t>Visualisasi</a:t>
            </a:r>
            <a:r>
              <a:rPr lang="en-US" dirty="0"/>
              <a:t> Data </a:t>
            </a:r>
            <a:r>
              <a:rPr lang="en-US" dirty="0" err="1"/>
              <a:t>dengan</a:t>
            </a:r>
            <a:r>
              <a:rPr lang="en-US" dirty="0"/>
              <a:t> Python – </a:t>
            </a:r>
            <a:r>
              <a:rPr lang="en-US" dirty="0" err="1"/>
              <a:t>Pendahuluan</a:t>
            </a:r>
            <a:r>
              <a:rPr lang="en-US" dirty="0"/>
              <a:t> </a:t>
            </a:r>
            <a:r>
              <a:rPr lang="en-US" dirty="0" err="1"/>
              <a:t>Matplotlib</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23</a:t>
            </a:fld>
            <a:endParaRPr lang="id-ID" dirty="0"/>
          </a:p>
        </p:txBody>
      </p:sp>
      <p:sp>
        <p:nvSpPr>
          <p:cNvPr id="7" name="Content Placeholder 6"/>
          <p:cNvSpPr>
            <a:spLocks noGrp="1"/>
          </p:cNvSpPr>
          <p:nvPr>
            <p:ph idx="4294967295"/>
          </p:nvPr>
        </p:nvSpPr>
        <p:spPr>
          <a:xfrm>
            <a:off x="328613" y="2317750"/>
            <a:ext cx="8815387" cy="3783013"/>
          </a:xfrm>
        </p:spPr>
        <p:txBody>
          <a:bodyPr anchor="ctr">
            <a:normAutofit fontScale="77500" lnSpcReduction="20000"/>
          </a:bodyPr>
          <a:lstStyle/>
          <a:p>
            <a:pPr marL="457200" indent="-457200"/>
            <a:r>
              <a:rPr lang="en-US" dirty="0" err="1"/>
              <a:t>Terdiri</a:t>
            </a:r>
            <a:r>
              <a:rPr lang="en-US" dirty="0"/>
              <a:t> </a:t>
            </a:r>
            <a:r>
              <a:rPr lang="en-US" dirty="0" err="1"/>
              <a:t>dari</a:t>
            </a:r>
            <a:r>
              <a:rPr lang="en-US" dirty="0"/>
              <a:t> </a:t>
            </a:r>
            <a:r>
              <a:rPr lang="en-US" dirty="0" err="1"/>
              <a:t>satu</a:t>
            </a:r>
            <a:r>
              <a:rPr lang="en-US" dirty="0"/>
              <a:t> </a:t>
            </a:r>
            <a:r>
              <a:rPr lang="en-US" dirty="0" err="1"/>
              <a:t>objek</a:t>
            </a:r>
            <a:r>
              <a:rPr lang="en-US" dirty="0"/>
              <a:t> </a:t>
            </a:r>
            <a:r>
              <a:rPr lang="en-US" dirty="0" err="1"/>
              <a:t>utama</a:t>
            </a:r>
            <a:r>
              <a:rPr lang="en-US" dirty="0"/>
              <a:t> – </a:t>
            </a:r>
            <a:r>
              <a:rPr lang="en-US" b="1" dirty="0"/>
              <a:t>Artist</a:t>
            </a:r>
            <a:r>
              <a:rPr lang="en-US" dirty="0"/>
              <a:t>:</a:t>
            </a:r>
          </a:p>
          <a:p>
            <a:pPr marL="457200" indent="-457200">
              <a:buNone/>
            </a:pPr>
            <a:r>
              <a:rPr lang="en-US" dirty="0"/>
              <a:t>	</a:t>
            </a:r>
            <a:r>
              <a:rPr lang="en-US" dirty="0" err="1"/>
              <a:t>Dapat</a:t>
            </a:r>
            <a:r>
              <a:rPr lang="en-US" dirty="0"/>
              <a:t> </a:t>
            </a:r>
            <a:r>
              <a:rPr lang="en-US" dirty="0" err="1"/>
              <a:t>mengetahui</a:t>
            </a:r>
            <a:r>
              <a:rPr lang="en-US" dirty="0"/>
              <a:t> </a:t>
            </a:r>
            <a:r>
              <a:rPr lang="en-US" dirty="0" err="1"/>
              <a:t>cara</a:t>
            </a:r>
            <a:r>
              <a:rPr lang="en-US" dirty="0"/>
              <a:t> </a:t>
            </a:r>
            <a:r>
              <a:rPr lang="en-US" dirty="0" err="1"/>
              <a:t>menggunakan</a:t>
            </a:r>
            <a:r>
              <a:rPr lang="en-US" dirty="0"/>
              <a:t> Renderer </a:t>
            </a:r>
            <a:r>
              <a:rPr lang="en-US" dirty="0" err="1"/>
              <a:t>untuk</a:t>
            </a:r>
            <a:r>
              <a:rPr lang="en-US" dirty="0"/>
              <a:t> </a:t>
            </a:r>
            <a:r>
              <a:rPr lang="en-US" dirty="0" err="1"/>
              <a:t>menggambar</a:t>
            </a:r>
            <a:r>
              <a:rPr lang="en-US" dirty="0"/>
              <a:t> </a:t>
            </a:r>
            <a:r>
              <a:rPr lang="en-US" dirty="0" err="1"/>
              <a:t>pada</a:t>
            </a:r>
            <a:r>
              <a:rPr lang="en-US" dirty="0"/>
              <a:t> canvas  </a:t>
            </a:r>
          </a:p>
          <a:p>
            <a:pPr marL="457200" indent="-457200"/>
            <a:r>
              <a:rPr lang="en-US" dirty="0"/>
              <a:t>Title, lines, tick tables, and images, </a:t>
            </a:r>
            <a:r>
              <a:rPr lang="en-US" dirty="0" err="1"/>
              <a:t>dan</a:t>
            </a:r>
            <a:r>
              <a:rPr lang="en-US" dirty="0"/>
              <a:t> </a:t>
            </a:r>
            <a:r>
              <a:rPr lang="en-US" dirty="0" err="1"/>
              <a:t>sebagainya</a:t>
            </a:r>
            <a:r>
              <a:rPr lang="en-US" dirty="0"/>
              <a:t> </a:t>
            </a:r>
            <a:r>
              <a:rPr lang="en-US" dirty="0" err="1"/>
              <a:t>sesuai</a:t>
            </a:r>
            <a:r>
              <a:rPr lang="en-US" dirty="0"/>
              <a:t> </a:t>
            </a:r>
            <a:r>
              <a:rPr lang="en-US" dirty="0" err="1"/>
              <a:t>pada</a:t>
            </a:r>
            <a:r>
              <a:rPr lang="en-US" dirty="0"/>
              <a:t> </a:t>
            </a:r>
            <a:r>
              <a:rPr lang="en-US" b="1" dirty="0"/>
              <a:t>Artist </a:t>
            </a:r>
            <a:r>
              <a:rPr lang="en-US" dirty="0"/>
              <a:t>instances.</a:t>
            </a:r>
          </a:p>
          <a:p>
            <a:pPr marL="457200" indent="-457200"/>
            <a:r>
              <a:rPr lang="en-US" dirty="0" err="1"/>
              <a:t>Dua</a:t>
            </a:r>
            <a:r>
              <a:rPr lang="en-US" dirty="0"/>
              <a:t> </a:t>
            </a:r>
            <a:r>
              <a:rPr lang="en-US" dirty="0" err="1"/>
              <a:t>tipe</a:t>
            </a:r>
            <a:r>
              <a:rPr lang="en-US" dirty="0"/>
              <a:t> </a:t>
            </a:r>
            <a:r>
              <a:rPr lang="en-US" dirty="0" err="1"/>
              <a:t>dari</a:t>
            </a:r>
            <a:r>
              <a:rPr lang="en-US" dirty="0"/>
              <a:t> </a:t>
            </a:r>
            <a:r>
              <a:rPr lang="en-US" b="1" dirty="0"/>
              <a:t>Artist</a:t>
            </a:r>
            <a:r>
              <a:rPr lang="en-US" dirty="0"/>
              <a:t> objects:</a:t>
            </a:r>
          </a:p>
          <a:p>
            <a:pPr marL="457200" indent="-457200">
              <a:buNone/>
            </a:pPr>
            <a:r>
              <a:rPr lang="en-US" dirty="0"/>
              <a:t>	- Primitive: line2D, rectangle, circle, and text.</a:t>
            </a:r>
          </a:p>
          <a:p>
            <a:pPr marL="457200" indent="-457200">
              <a:buNone/>
            </a:pPr>
            <a:r>
              <a:rPr lang="en-US" dirty="0"/>
              <a:t>	- Composite: Axis, tick, axes, and figure</a:t>
            </a:r>
          </a:p>
          <a:p>
            <a:pPr marL="457200" indent="-457200"/>
            <a:r>
              <a:rPr lang="en-US" dirty="0" err="1"/>
              <a:t>Masing-masing</a:t>
            </a:r>
            <a:r>
              <a:rPr lang="en-US" dirty="0"/>
              <a:t> composite artist </a:t>
            </a:r>
            <a:r>
              <a:rPr lang="en-US" dirty="0" err="1"/>
              <a:t>dapat</a:t>
            </a:r>
            <a:r>
              <a:rPr lang="en-US" dirty="0"/>
              <a:t> </a:t>
            </a:r>
            <a:r>
              <a:rPr lang="en-US" dirty="0" err="1"/>
              <a:t>berisi</a:t>
            </a:r>
            <a:r>
              <a:rPr lang="en-US" dirty="0"/>
              <a:t> composite artists yang </a:t>
            </a:r>
            <a:r>
              <a:rPr lang="en-US" dirty="0" err="1"/>
              <a:t>lainnya</a:t>
            </a:r>
            <a:r>
              <a:rPr lang="en-US" dirty="0"/>
              <a:t> </a:t>
            </a:r>
            <a:r>
              <a:rPr lang="en-US" dirty="0" err="1"/>
              <a:t>seperti</a:t>
            </a:r>
            <a:r>
              <a:rPr lang="en-US" dirty="0"/>
              <a:t> primitive artists.</a:t>
            </a:r>
          </a:p>
        </p:txBody>
      </p:sp>
      <p:sp>
        <p:nvSpPr>
          <p:cNvPr id="8" name="Content Placeholder 6"/>
          <p:cNvSpPr txBox="1">
            <a:spLocks/>
          </p:cNvSpPr>
          <p:nvPr/>
        </p:nvSpPr>
        <p:spPr>
          <a:xfrm>
            <a:off x="155851" y="1539767"/>
            <a:ext cx="8814723" cy="667406"/>
          </a:xfrm>
          <a:prstGeom prst="rect">
            <a:avLst/>
          </a:prstGeom>
        </p:spPr>
        <p:txBody>
          <a:bodyPr vert="horz" lIns="91440" tIns="45720" rIns="91440" bIns="45720" rtlCol="0" anchor="ctr">
            <a:normAutofit/>
          </a:bodyPr>
          <a:lstStyle/>
          <a:p>
            <a:pPr marL="457200" marR="0" lvl="0" indent="-457200" algn="l" defTabSz="914400" rtl="0" eaLnBrk="1" fontAlgn="auto" latinLnBrk="0" hangingPunct="1">
              <a:lnSpc>
                <a:spcPct val="100000"/>
              </a:lnSpc>
              <a:spcBef>
                <a:spcPts val="1000"/>
              </a:spcBef>
              <a:spcAft>
                <a:spcPts val="0"/>
              </a:spcAft>
              <a:buClrTx/>
              <a:buSzTx/>
              <a:tabLst/>
              <a:defRPr/>
            </a:pPr>
            <a:r>
              <a:rPr lang="en-US" sz="2000" b="1" u="sng" dirty="0">
                <a:solidFill>
                  <a:schemeClr val="bg2">
                    <a:lumMod val="25000"/>
                  </a:schemeClr>
                </a:solidFill>
              </a:rPr>
              <a:t>2. Artist Layer</a:t>
            </a:r>
          </a:p>
        </p:txBody>
      </p:sp>
    </p:spTree>
    <p:extLst>
      <p:ext uri="{BB962C8B-B14F-4D97-AF65-F5344CB8AC3E}">
        <p14:creationId xmlns:p14="http://schemas.microsoft.com/office/powerpoint/2010/main" val="1010805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Arsitektur</a:t>
            </a:r>
            <a:r>
              <a:rPr lang="en-US" dirty="0"/>
              <a:t> </a:t>
            </a:r>
            <a:r>
              <a:rPr lang="en-US" dirty="0" err="1"/>
              <a:t>Matplotlib</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10/07/2019</a:t>
            </a:fld>
            <a:endParaRPr lang="id-ID"/>
          </a:p>
        </p:txBody>
      </p:sp>
      <p:sp>
        <p:nvSpPr>
          <p:cNvPr id="5" name="Footer Placeholder 4"/>
          <p:cNvSpPr>
            <a:spLocks noGrp="1"/>
          </p:cNvSpPr>
          <p:nvPr>
            <p:ph type="ftr" sz="quarter" idx="11"/>
          </p:nvPr>
        </p:nvSpPr>
        <p:spPr/>
        <p:txBody>
          <a:bodyPr/>
          <a:lstStyle/>
          <a:p>
            <a:r>
              <a:rPr lang="en-US" dirty="0" err="1"/>
              <a:t>Visualisasi</a:t>
            </a:r>
            <a:r>
              <a:rPr lang="en-US" dirty="0"/>
              <a:t> Data </a:t>
            </a:r>
            <a:r>
              <a:rPr lang="en-US" dirty="0" err="1"/>
              <a:t>dengan</a:t>
            </a:r>
            <a:r>
              <a:rPr lang="en-US" dirty="0"/>
              <a:t> Python – </a:t>
            </a:r>
            <a:r>
              <a:rPr lang="en-US" dirty="0" err="1"/>
              <a:t>Pendahuluan</a:t>
            </a:r>
            <a:r>
              <a:rPr lang="en-US" dirty="0"/>
              <a:t> </a:t>
            </a:r>
            <a:r>
              <a:rPr lang="en-US" dirty="0" err="1"/>
              <a:t>Matplotlib</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24</a:t>
            </a:fld>
            <a:endParaRPr lang="id-ID" dirty="0"/>
          </a:p>
        </p:txBody>
      </p:sp>
      <p:sp>
        <p:nvSpPr>
          <p:cNvPr id="8" name="Content Placeholder 6"/>
          <p:cNvSpPr txBox="1">
            <a:spLocks/>
          </p:cNvSpPr>
          <p:nvPr/>
        </p:nvSpPr>
        <p:spPr>
          <a:xfrm>
            <a:off x="155851" y="1539767"/>
            <a:ext cx="8814723" cy="667406"/>
          </a:xfrm>
          <a:prstGeom prst="rect">
            <a:avLst/>
          </a:prstGeom>
        </p:spPr>
        <p:txBody>
          <a:bodyPr vert="horz" lIns="91440" tIns="45720" rIns="91440" bIns="45720" rtlCol="0" anchor="ctr">
            <a:normAutofit fontScale="85000" lnSpcReduction="20000"/>
          </a:bodyPr>
          <a:lstStyle/>
          <a:p>
            <a:pPr marL="457200" marR="0" lvl="0" indent="-457200" algn="l" defTabSz="914400" rtl="0" eaLnBrk="1" fontAlgn="auto" latinLnBrk="0" hangingPunct="1">
              <a:lnSpc>
                <a:spcPct val="100000"/>
              </a:lnSpc>
              <a:spcBef>
                <a:spcPts val="1000"/>
              </a:spcBef>
              <a:spcAft>
                <a:spcPts val="0"/>
              </a:spcAft>
              <a:buClrTx/>
              <a:buSzTx/>
              <a:tabLst/>
              <a:defRPr/>
            </a:pPr>
            <a:r>
              <a:rPr lang="en-US" sz="2000" b="1" u="sng" dirty="0" err="1">
                <a:solidFill>
                  <a:schemeClr val="bg2">
                    <a:lumMod val="25000"/>
                  </a:schemeClr>
                </a:solidFill>
              </a:rPr>
              <a:t>Menempatkan</a:t>
            </a:r>
            <a:r>
              <a:rPr lang="en-US" sz="2000" b="1" u="sng" dirty="0">
                <a:solidFill>
                  <a:schemeClr val="bg2">
                    <a:lumMod val="25000"/>
                  </a:schemeClr>
                </a:solidFill>
              </a:rPr>
              <a:t> Artist Layer </a:t>
            </a:r>
            <a:r>
              <a:rPr lang="en-US" sz="2000" b="1" u="sng" dirty="0" err="1">
                <a:solidFill>
                  <a:schemeClr val="bg2">
                    <a:lumMod val="25000"/>
                  </a:schemeClr>
                </a:solidFill>
              </a:rPr>
              <a:t>untuk</a:t>
            </a:r>
            <a:r>
              <a:rPr lang="en-US" sz="2000" b="1" u="sng" dirty="0">
                <a:solidFill>
                  <a:schemeClr val="bg2">
                    <a:lumMod val="25000"/>
                  </a:schemeClr>
                </a:solidFill>
              </a:rPr>
              <a:t> </a:t>
            </a:r>
            <a:r>
              <a:rPr lang="en-US" sz="2000" b="1" u="sng" dirty="0" err="1">
                <a:solidFill>
                  <a:schemeClr val="bg2">
                    <a:lumMod val="25000"/>
                  </a:schemeClr>
                </a:solidFill>
              </a:rPr>
              <a:t>Digunakan</a:t>
            </a:r>
            <a:endParaRPr lang="en-US" sz="2000" b="1" u="sng" dirty="0">
              <a:solidFill>
                <a:schemeClr val="bg2">
                  <a:lumMod val="25000"/>
                </a:schemeClr>
              </a:solidFill>
            </a:endParaRPr>
          </a:p>
          <a:p>
            <a:pPr marL="457200" marR="0" lvl="0" indent="-457200" algn="l" defTabSz="914400" rtl="0" eaLnBrk="1" fontAlgn="auto" latinLnBrk="0" hangingPunct="1">
              <a:lnSpc>
                <a:spcPct val="100000"/>
              </a:lnSpc>
              <a:spcBef>
                <a:spcPts val="1000"/>
              </a:spcBef>
              <a:spcAft>
                <a:spcPts val="0"/>
              </a:spcAft>
              <a:buClrTx/>
              <a:buSzTx/>
              <a:tabLst/>
              <a:defRPr/>
            </a:pPr>
            <a:r>
              <a:rPr lang="en-US" sz="2000" dirty="0" err="1">
                <a:solidFill>
                  <a:schemeClr val="bg2">
                    <a:lumMod val="25000"/>
                  </a:schemeClr>
                </a:solidFill>
              </a:rPr>
              <a:t>Membuat</a:t>
            </a:r>
            <a:r>
              <a:rPr lang="en-US" sz="2000" dirty="0">
                <a:solidFill>
                  <a:schemeClr val="bg2">
                    <a:lumMod val="25000"/>
                  </a:schemeClr>
                </a:solidFill>
              </a:rPr>
              <a:t> histogram </a:t>
            </a:r>
            <a:r>
              <a:rPr lang="en-US" sz="2000" dirty="0" err="1">
                <a:solidFill>
                  <a:schemeClr val="bg2">
                    <a:lumMod val="25000"/>
                  </a:schemeClr>
                </a:solidFill>
              </a:rPr>
              <a:t>dari</a:t>
            </a:r>
            <a:r>
              <a:rPr lang="en-US" sz="2000" dirty="0">
                <a:solidFill>
                  <a:schemeClr val="bg2">
                    <a:lumMod val="25000"/>
                  </a:schemeClr>
                </a:solidFill>
              </a:rPr>
              <a:t> </a:t>
            </a:r>
            <a:r>
              <a:rPr lang="en-US" sz="2000" dirty="0" err="1">
                <a:solidFill>
                  <a:schemeClr val="bg2">
                    <a:lumMod val="25000"/>
                  </a:schemeClr>
                </a:solidFill>
              </a:rPr>
              <a:t>contoh</a:t>
            </a:r>
            <a:r>
              <a:rPr lang="en-US" sz="2000" dirty="0">
                <a:solidFill>
                  <a:schemeClr val="bg2">
                    <a:lumMod val="25000"/>
                  </a:schemeClr>
                </a:solidFill>
              </a:rPr>
              <a:t> data </a:t>
            </a:r>
            <a:r>
              <a:rPr lang="en-US" sz="2000" dirty="0" err="1">
                <a:solidFill>
                  <a:schemeClr val="bg2">
                    <a:lumMod val="25000"/>
                  </a:schemeClr>
                </a:solidFill>
              </a:rPr>
              <a:t>dengan</a:t>
            </a:r>
            <a:r>
              <a:rPr lang="en-US" sz="2000" dirty="0">
                <a:solidFill>
                  <a:schemeClr val="bg2">
                    <a:lumMod val="25000"/>
                  </a:schemeClr>
                </a:solidFill>
              </a:rPr>
              <a:t> </a:t>
            </a:r>
            <a:r>
              <a:rPr lang="en-US" sz="2000" b="1" dirty="0">
                <a:solidFill>
                  <a:schemeClr val="bg2">
                    <a:lumMod val="25000"/>
                  </a:schemeClr>
                </a:solidFill>
              </a:rPr>
              <a:t>Artist</a:t>
            </a:r>
            <a:r>
              <a:rPr lang="en-US" sz="2000" dirty="0">
                <a:solidFill>
                  <a:schemeClr val="bg2">
                    <a:lumMod val="25000"/>
                  </a:schemeClr>
                </a:solidFill>
              </a:rPr>
              <a:t> layer:</a:t>
            </a:r>
          </a:p>
        </p:txBody>
      </p:sp>
      <p:pic>
        <p:nvPicPr>
          <p:cNvPr id="9" name="Picture 2" descr="D:\DTY_PROJECTS\2019_Digital Talent\Matplotlib - extract iamge\DV0101EN - Introduction to Matplotlib 626 - YouTube (5-24-2019 11-42-59 AM)\DV0101EN - Introduction to Matplotlib 626 - YouTube 304.jpg"/>
          <p:cNvPicPr>
            <a:picLocks noChangeAspect="1" noChangeArrowheads="1"/>
          </p:cNvPicPr>
          <p:nvPr/>
        </p:nvPicPr>
        <p:blipFill>
          <a:blip r:embed="rId3"/>
          <a:srcRect l="12188" t="34282" r="11800" b="18146"/>
          <a:stretch>
            <a:fillRect/>
          </a:stretch>
        </p:blipFill>
        <p:spPr bwMode="auto">
          <a:xfrm>
            <a:off x="157655" y="2380593"/>
            <a:ext cx="8822294" cy="3105807"/>
          </a:xfrm>
          <a:prstGeom prst="rect">
            <a:avLst/>
          </a:prstGeom>
          <a:noFill/>
        </p:spPr>
      </p:pic>
      <p:sp>
        <p:nvSpPr>
          <p:cNvPr id="13" name="Rectangle 12"/>
          <p:cNvSpPr/>
          <p:nvPr/>
        </p:nvSpPr>
        <p:spPr>
          <a:xfrm>
            <a:off x="4430110" y="3294994"/>
            <a:ext cx="4398579" cy="2837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FF0000"/>
                </a:solidFill>
              </a:rPr>
              <a:t>Perintah</a:t>
            </a:r>
            <a:r>
              <a:rPr lang="en-US" dirty="0">
                <a:solidFill>
                  <a:srgbClr val="FF0000"/>
                </a:solidFill>
              </a:rPr>
              <a:t> random 10000 </a:t>
            </a:r>
            <a:r>
              <a:rPr lang="en-US" dirty="0" err="1">
                <a:solidFill>
                  <a:srgbClr val="FF0000"/>
                </a:solidFill>
              </a:rPr>
              <a:t>dengan</a:t>
            </a:r>
            <a:r>
              <a:rPr lang="en-US" dirty="0">
                <a:solidFill>
                  <a:srgbClr val="FF0000"/>
                </a:solidFill>
              </a:rPr>
              <a:t> </a:t>
            </a:r>
            <a:r>
              <a:rPr lang="en-US" dirty="0" err="1">
                <a:solidFill>
                  <a:srgbClr val="FF0000"/>
                </a:solidFill>
              </a:rPr>
              <a:t>numpy</a:t>
            </a:r>
            <a:endParaRPr lang="en-US" dirty="0">
              <a:solidFill>
                <a:srgbClr val="FF0000"/>
              </a:solidFill>
            </a:endParaRPr>
          </a:p>
        </p:txBody>
      </p:sp>
      <p:sp>
        <p:nvSpPr>
          <p:cNvPr id="19" name="Rectangle 18"/>
          <p:cNvSpPr/>
          <p:nvPr/>
        </p:nvSpPr>
        <p:spPr>
          <a:xfrm>
            <a:off x="4882055" y="3920360"/>
            <a:ext cx="3426373" cy="273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FF0000"/>
                </a:solidFill>
              </a:rPr>
              <a:t>Perintah</a:t>
            </a:r>
            <a:r>
              <a:rPr lang="en-US" dirty="0">
                <a:solidFill>
                  <a:srgbClr val="FF0000"/>
                </a:solidFill>
              </a:rPr>
              <a:t> </a:t>
            </a:r>
            <a:r>
              <a:rPr lang="en-US" dirty="0" err="1">
                <a:solidFill>
                  <a:srgbClr val="FF0000"/>
                </a:solidFill>
              </a:rPr>
              <a:t>membuat</a:t>
            </a:r>
            <a:r>
              <a:rPr lang="en-US" dirty="0">
                <a:solidFill>
                  <a:srgbClr val="FF0000"/>
                </a:solidFill>
              </a:rPr>
              <a:t> </a:t>
            </a:r>
            <a:r>
              <a:rPr lang="en-US" dirty="0" err="1">
                <a:solidFill>
                  <a:srgbClr val="FF0000"/>
                </a:solidFill>
              </a:rPr>
              <a:t>sumbu</a:t>
            </a:r>
            <a:r>
              <a:rPr lang="en-US" dirty="0">
                <a:solidFill>
                  <a:srgbClr val="FF0000"/>
                </a:solidFill>
              </a:rPr>
              <a:t> artist</a:t>
            </a:r>
          </a:p>
        </p:txBody>
      </p:sp>
      <p:cxnSp>
        <p:nvCxnSpPr>
          <p:cNvPr id="21" name="Straight Arrow Connector 20"/>
          <p:cNvCxnSpPr>
            <a:stCxn id="13" idx="1"/>
          </p:cNvCxnSpPr>
          <p:nvPr/>
        </p:nvCxnSpPr>
        <p:spPr>
          <a:xfrm rot="10800000">
            <a:off x="3736428" y="3436883"/>
            <a:ext cx="693682" cy="158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5412828" y="4277712"/>
            <a:ext cx="3426373" cy="273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FF0000"/>
                </a:solidFill>
              </a:rPr>
              <a:t>Perintah</a:t>
            </a:r>
            <a:r>
              <a:rPr lang="en-US" dirty="0">
                <a:solidFill>
                  <a:srgbClr val="FF0000"/>
                </a:solidFill>
              </a:rPr>
              <a:t> </a:t>
            </a:r>
            <a:r>
              <a:rPr lang="en-US" dirty="0" err="1">
                <a:solidFill>
                  <a:srgbClr val="FF0000"/>
                </a:solidFill>
              </a:rPr>
              <a:t>membuat</a:t>
            </a:r>
            <a:r>
              <a:rPr lang="en-US" dirty="0">
                <a:solidFill>
                  <a:srgbClr val="FF0000"/>
                </a:solidFill>
              </a:rPr>
              <a:t> histogram</a:t>
            </a:r>
          </a:p>
        </p:txBody>
      </p:sp>
      <p:cxnSp>
        <p:nvCxnSpPr>
          <p:cNvPr id="28" name="Straight Arrow Connector 27"/>
          <p:cNvCxnSpPr>
            <a:stCxn id="19" idx="1"/>
          </p:cNvCxnSpPr>
          <p:nvPr/>
        </p:nvCxnSpPr>
        <p:spPr>
          <a:xfrm rot="10800000">
            <a:off x="4398579" y="4051738"/>
            <a:ext cx="483476" cy="525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10800000">
            <a:off x="5108029" y="4414345"/>
            <a:ext cx="425669" cy="158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5822741" y="2716925"/>
            <a:ext cx="2438400" cy="262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FF0000"/>
                </a:solidFill>
              </a:rPr>
              <a:t>Perintah</a:t>
            </a:r>
            <a:r>
              <a:rPr lang="en-US" dirty="0">
                <a:solidFill>
                  <a:srgbClr val="FF0000"/>
                </a:solidFill>
              </a:rPr>
              <a:t> figure artist</a:t>
            </a:r>
          </a:p>
        </p:txBody>
      </p:sp>
      <p:cxnSp>
        <p:nvCxnSpPr>
          <p:cNvPr id="34" name="Straight Arrow Connector 33"/>
          <p:cNvCxnSpPr/>
          <p:nvPr/>
        </p:nvCxnSpPr>
        <p:spPr>
          <a:xfrm rot="10800000">
            <a:off x="5155324" y="2790497"/>
            <a:ext cx="725214" cy="4729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378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Arsitektur</a:t>
            </a:r>
            <a:r>
              <a:rPr lang="en-US" dirty="0"/>
              <a:t> </a:t>
            </a:r>
            <a:r>
              <a:rPr lang="en-US" dirty="0" err="1"/>
              <a:t>Matplotlib</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10/07/2019</a:t>
            </a:fld>
            <a:endParaRPr lang="id-ID"/>
          </a:p>
        </p:txBody>
      </p:sp>
      <p:sp>
        <p:nvSpPr>
          <p:cNvPr id="5" name="Footer Placeholder 4"/>
          <p:cNvSpPr>
            <a:spLocks noGrp="1"/>
          </p:cNvSpPr>
          <p:nvPr>
            <p:ph type="ftr" sz="quarter" idx="11"/>
          </p:nvPr>
        </p:nvSpPr>
        <p:spPr/>
        <p:txBody>
          <a:bodyPr/>
          <a:lstStyle/>
          <a:p>
            <a:r>
              <a:rPr lang="en-US" dirty="0" err="1"/>
              <a:t>Visualisasi</a:t>
            </a:r>
            <a:r>
              <a:rPr lang="en-US" dirty="0"/>
              <a:t> Data </a:t>
            </a:r>
            <a:r>
              <a:rPr lang="en-US" dirty="0" err="1"/>
              <a:t>dengan</a:t>
            </a:r>
            <a:r>
              <a:rPr lang="en-US" dirty="0"/>
              <a:t> Python – </a:t>
            </a:r>
            <a:r>
              <a:rPr lang="en-US" dirty="0" err="1"/>
              <a:t>Pendahuluan</a:t>
            </a:r>
            <a:r>
              <a:rPr lang="en-US" dirty="0"/>
              <a:t> </a:t>
            </a:r>
            <a:r>
              <a:rPr lang="en-US" dirty="0" err="1"/>
              <a:t>Matplotlib</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25</a:t>
            </a:fld>
            <a:endParaRPr lang="id-ID" dirty="0"/>
          </a:p>
        </p:txBody>
      </p:sp>
      <p:sp>
        <p:nvSpPr>
          <p:cNvPr id="8" name="Content Placeholder 6"/>
          <p:cNvSpPr txBox="1">
            <a:spLocks/>
          </p:cNvSpPr>
          <p:nvPr/>
        </p:nvSpPr>
        <p:spPr>
          <a:xfrm>
            <a:off x="155851" y="1539767"/>
            <a:ext cx="8814723" cy="667406"/>
          </a:xfrm>
          <a:prstGeom prst="rect">
            <a:avLst/>
          </a:prstGeom>
        </p:spPr>
        <p:txBody>
          <a:bodyPr vert="horz" lIns="91440" tIns="45720" rIns="91440" bIns="45720" rtlCol="0" anchor="ctr">
            <a:normAutofit fontScale="85000" lnSpcReduction="20000"/>
          </a:bodyPr>
          <a:lstStyle/>
          <a:p>
            <a:pPr marL="457200" lvl="0" indent="-457200">
              <a:spcBef>
                <a:spcPts val="1000"/>
              </a:spcBef>
              <a:defRPr/>
            </a:pPr>
            <a:r>
              <a:rPr lang="en-US" sz="2000" b="1" u="sng" dirty="0" err="1">
                <a:solidFill>
                  <a:schemeClr val="bg2">
                    <a:lumMod val="25000"/>
                  </a:schemeClr>
                </a:solidFill>
              </a:rPr>
              <a:t>Menempatkan</a:t>
            </a:r>
            <a:r>
              <a:rPr lang="en-US" sz="2000" b="1" u="sng" dirty="0">
                <a:solidFill>
                  <a:schemeClr val="bg2">
                    <a:lumMod val="25000"/>
                  </a:schemeClr>
                </a:solidFill>
              </a:rPr>
              <a:t> Artist Layer </a:t>
            </a:r>
            <a:r>
              <a:rPr lang="en-US" sz="2000" b="1" u="sng" dirty="0" err="1">
                <a:solidFill>
                  <a:schemeClr val="bg2">
                    <a:lumMod val="25000"/>
                  </a:schemeClr>
                </a:solidFill>
              </a:rPr>
              <a:t>untuk</a:t>
            </a:r>
            <a:r>
              <a:rPr lang="en-US" sz="2000" b="1" u="sng" dirty="0">
                <a:solidFill>
                  <a:schemeClr val="bg2">
                    <a:lumMod val="25000"/>
                  </a:schemeClr>
                </a:solidFill>
              </a:rPr>
              <a:t> </a:t>
            </a:r>
            <a:r>
              <a:rPr lang="en-US" sz="2000" b="1" u="sng" dirty="0" err="1">
                <a:solidFill>
                  <a:schemeClr val="bg2">
                    <a:lumMod val="25000"/>
                  </a:schemeClr>
                </a:solidFill>
              </a:rPr>
              <a:t>Digunakan</a:t>
            </a:r>
            <a:endParaRPr lang="en-US" sz="2000" b="1" u="sng" dirty="0">
              <a:solidFill>
                <a:schemeClr val="bg2">
                  <a:lumMod val="25000"/>
                </a:schemeClr>
              </a:solidFill>
            </a:endParaRPr>
          </a:p>
          <a:p>
            <a:pPr marL="457200" lvl="0" indent="-457200">
              <a:spcBef>
                <a:spcPts val="1000"/>
              </a:spcBef>
              <a:defRPr/>
            </a:pPr>
            <a:r>
              <a:rPr lang="en-US" sz="2000" dirty="0" err="1">
                <a:solidFill>
                  <a:schemeClr val="bg2">
                    <a:lumMod val="25000"/>
                  </a:schemeClr>
                </a:solidFill>
              </a:rPr>
              <a:t>Membuat</a:t>
            </a:r>
            <a:r>
              <a:rPr lang="en-US" sz="2000" dirty="0">
                <a:solidFill>
                  <a:schemeClr val="bg2">
                    <a:lumMod val="25000"/>
                  </a:schemeClr>
                </a:solidFill>
              </a:rPr>
              <a:t> histogram </a:t>
            </a:r>
            <a:r>
              <a:rPr lang="en-US" sz="2000" dirty="0" err="1">
                <a:solidFill>
                  <a:schemeClr val="bg2">
                    <a:lumMod val="25000"/>
                  </a:schemeClr>
                </a:solidFill>
              </a:rPr>
              <a:t>dari</a:t>
            </a:r>
            <a:r>
              <a:rPr lang="en-US" sz="2000" dirty="0">
                <a:solidFill>
                  <a:schemeClr val="bg2">
                    <a:lumMod val="25000"/>
                  </a:schemeClr>
                </a:solidFill>
              </a:rPr>
              <a:t> </a:t>
            </a:r>
            <a:r>
              <a:rPr lang="en-US" sz="2000" dirty="0" err="1">
                <a:solidFill>
                  <a:schemeClr val="bg2">
                    <a:lumMod val="25000"/>
                  </a:schemeClr>
                </a:solidFill>
              </a:rPr>
              <a:t>contoh</a:t>
            </a:r>
            <a:r>
              <a:rPr lang="en-US" sz="2000" dirty="0">
                <a:solidFill>
                  <a:schemeClr val="bg2">
                    <a:lumMod val="25000"/>
                  </a:schemeClr>
                </a:solidFill>
              </a:rPr>
              <a:t> data </a:t>
            </a:r>
            <a:r>
              <a:rPr lang="en-US" sz="2000" dirty="0" err="1">
                <a:solidFill>
                  <a:schemeClr val="bg2">
                    <a:lumMod val="25000"/>
                  </a:schemeClr>
                </a:solidFill>
              </a:rPr>
              <a:t>dengan</a:t>
            </a:r>
            <a:r>
              <a:rPr lang="en-US" sz="2000" dirty="0">
                <a:solidFill>
                  <a:schemeClr val="bg2">
                    <a:lumMod val="25000"/>
                  </a:schemeClr>
                </a:solidFill>
              </a:rPr>
              <a:t> </a:t>
            </a:r>
            <a:r>
              <a:rPr lang="en-US" sz="2000" b="1" dirty="0">
                <a:solidFill>
                  <a:schemeClr val="bg2">
                    <a:lumMod val="25000"/>
                  </a:schemeClr>
                </a:solidFill>
              </a:rPr>
              <a:t>Artist</a:t>
            </a:r>
            <a:r>
              <a:rPr lang="en-US" sz="2000" dirty="0">
                <a:solidFill>
                  <a:schemeClr val="bg2">
                    <a:lumMod val="25000"/>
                  </a:schemeClr>
                </a:solidFill>
              </a:rPr>
              <a:t> layer:</a:t>
            </a:r>
          </a:p>
        </p:txBody>
      </p:sp>
      <p:pic>
        <p:nvPicPr>
          <p:cNvPr id="10" name="Picture 3" descr="D:\DTY_PROJECTS\2019_Digital Talent\Matplotlib - extract iamge\DV0101EN - Introduction to Matplotlib 626 - YouTube (5-24-2019 11-42-59 AM)\DV0101EN - Introduction to Matplotlib 626 - YouTube 314.jpg"/>
          <p:cNvPicPr>
            <a:picLocks noChangeAspect="1" noChangeArrowheads="1"/>
          </p:cNvPicPr>
          <p:nvPr/>
        </p:nvPicPr>
        <p:blipFill>
          <a:blip r:embed="rId3"/>
          <a:srcRect l="26211" t="24794" r="26740" b="10665"/>
          <a:stretch>
            <a:fillRect/>
          </a:stretch>
        </p:blipFill>
        <p:spPr bwMode="auto">
          <a:xfrm>
            <a:off x="1560817" y="2222935"/>
            <a:ext cx="5423338" cy="4184789"/>
          </a:xfrm>
          <a:prstGeom prst="rect">
            <a:avLst/>
          </a:prstGeom>
          <a:noFill/>
        </p:spPr>
      </p:pic>
    </p:spTree>
    <p:extLst>
      <p:ext uri="{BB962C8B-B14F-4D97-AF65-F5344CB8AC3E}">
        <p14:creationId xmlns:p14="http://schemas.microsoft.com/office/powerpoint/2010/main" val="553628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Arsitektur</a:t>
            </a:r>
            <a:r>
              <a:rPr lang="en-US" dirty="0"/>
              <a:t> </a:t>
            </a:r>
            <a:r>
              <a:rPr lang="en-US" dirty="0" err="1"/>
              <a:t>Matplotlib</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10/07/2019</a:t>
            </a:fld>
            <a:endParaRPr lang="id-ID"/>
          </a:p>
        </p:txBody>
      </p:sp>
      <p:sp>
        <p:nvSpPr>
          <p:cNvPr id="5" name="Footer Placeholder 4"/>
          <p:cNvSpPr>
            <a:spLocks noGrp="1"/>
          </p:cNvSpPr>
          <p:nvPr>
            <p:ph type="ftr" sz="quarter" idx="11"/>
          </p:nvPr>
        </p:nvSpPr>
        <p:spPr/>
        <p:txBody>
          <a:bodyPr/>
          <a:lstStyle/>
          <a:p>
            <a:r>
              <a:rPr lang="en-US" dirty="0" err="1"/>
              <a:t>Visualisasi</a:t>
            </a:r>
            <a:r>
              <a:rPr lang="en-US" dirty="0"/>
              <a:t> Data </a:t>
            </a:r>
            <a:r>
              <a:rPr lang="en-US" dirty="0" err="1"/>
              <a:t>dengan</a:t>
            </a:r>
            <a:r>
              <a:rPr lang="en-US" dirty="0"/>
              <a:t> Python – </a:t>
            </a:r>
            <a:r>
              <a:rPr lang="en-US" dirty="0" err="1"/>
              <a:t>Pendahuluan</a:t>
            </a:r>
            <a:r>
              <a:rPr lang="en-US" dirty="0"/>
              <a:t> </a:t>
            </a:r>
            <a:r>
              <a:rPr lang="en-US" dirty="0" err="1"/>
              <a:t>Matplotlib</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26</a:t>
            </a:fld>
            <a:endParaRPr lang="id-ID" dirty="0"/>
          </a:p>
        </p:txBody>
      </p:sp>
      <p:sp>
        <p:nvSpPr>
          <p:cNvPr id="7" name="Content Placeholder 6"/>
          <p:cNvSpPr>
            <a:spLocks noGrp="1"/>
          </p:cNvSpPr>
          <p:nvPr>
            <p:ph idx="4294967295"/>
          </p:nvPr>
        </p:nvSpPr>
        <p:spPr>
          <a:xfrm>
            <a:off x="328613" y="2112963"/>
            <a:ext cx="8815387" cy="1449387"/>
          </a:xfrm>
        </p:spPr>
        <p:txBody>
          <a:bodyPr anchor="ctr">
            <a:normAutofit fontScale="77500" lnSpcReduction="20000"/>
          </a:bodyPr>
          <a:lstStyle/>
          <a:p>
            <a:pPr marL="457200" indent="-457200">
              <a:buFont typeface="+mj-lt"/>
              <a:buAutoNum type="arabicPeriod"/>
            </a:pPr>
            <a:r>
              <a:rPr lang="en-US" dirty="0" err="1"/>
              <a:t>Terdiri</a:t>
            </a:r>
            <a:r>
              <a:rPr lang="en-US" dirty="0"/>
              <a:t> </a:t>
            </a:r>
            <a:r>
              <a:rPr lang="en-US" dirty="0" err="1"/>
              <a:t>dari</a:t>
            </a:r>
            <a:r>
              <a:rPr lang="en-US" dirty="0"/>
              <a:t> yang paling </a:t>
            </a:r>
            <a:r>
              <a:rPr lang="en-US" dirty="0" err="1"/>
              <a:t>utama</a:t>
            </a:r>
            <a:r>
              <a:rPr lang="en-US" dirty="0"/>
              <a:t> </a:t>
            </a:r>
            <a:r>
              <a:rPr lang="en-US" dirty="0" err="1"/>
              <a:t>adalah</a:t>
            </a:r>
            <a:r>
              <a:rPr lang="en-US" dirty="0"/>
              <a:t> </a:t>
            </a:r>
            <a:r>
              <a:rPr lang="en-US" b="1" dirty="0" err="1"/>
              <a:t>pyplot</a:t>
            </a:r>
            <a:r>
              <a:rPr lang="en-US" dirty="0"/>
              <a:t>, </a:t>
            </a:r>
            <a:r>
              <a:rPr lang="en-US" dirty="0" err="1"/>
              <a:t>antar</a:t>
            </a:r>
            <a:r>
              <a:rPr lang="en-US" dirty="0"/>
              <a:t> </a:t>
            </a:r>
            <a:r>
              <a:rPr lang="en-US" dirty="0" err="1"/>
              <a:t>muka</a:t>
            </a:r>
            <a:r>
              <a:rPr lang="en-US" dirty="0"/>
              <a:t> </a:t>
            </a:r>
            <a:r>
              <a:rPr lang="en-US" dirty="0" err="1"/>
              <a:t>dengan</a:t>
            </a:r>
            <a:r>
              <a:rPr lang="en-US" dirty="0"/>
              <a:t> </a:t>
            </a:r>
            <a:r>
              <a:rPr lang="en-US" b="1" dirty="0"/>
              <a:t>artist</a:t>
            </a:r>
            <a:r>
              <a:rPr lang="en-US" dirty="0"/>
              <a:t> layer. </a:t>
            </a:r>
          </a:p>
          <a:p>
            <a:pPr marL="457200" indent="-457200">
              <a:buFont typeface="+mj-lt"/>
              <a:buAutoNum type="arabicPeriod" startAt="2"/>
            </a:pPr>
            <a:r>
              <a:rPr lang="en-US" dirty="0" err="1"/>
              <a:t>Perintah</a:t>
            </a:r>
            <a:r>
              <a:rPr lang="en-US" dirty="0"/>
              <a:t> yang </a:t>
            </a:r>
            <a:r>
              <a:rPr lang="en-US" dirty="0" err="1"/>
              <a:t>digunakan</a:t>
            </a:r>
            <a:r>
              <a:rPr lang="en-US" dirty="0"/>
              <a:t> </a:t>
            </a:r>
            <a:r>
              <a:rPr lang="en-US" dirty="0" err="1"/>
              <a:t>untuk</a:t>
            </a:r>
            <a:r>
              <a:rPr lang="en-US" dirty="0"/>
              <a:t> </a:t>
            </a:r>
            <a:r>
              <a:rPr lang="en-US" dirty="0" err="1"/>
              <a:t>membuat</a:t>
            </a:r>
            <a:r>
              <a:rPr lang="en-US" dirty="0"/>
              <a:t> histogram </a:t>
            </a:r>
            <a:r>
              <a:rPr lang="en-US" dirty="0" err="1"/>
              <a:t>dari</a:t>
            </a:r>
            <a:r>
              <a:rPr lang="en-US" dirty="0"/>
              <a:t> </a:t>
            </a:r>
            <a:r>
              <a:rPr lang="en-US" dirty="0" err="1"/>
              <a:t>angka</a:t>
            </a:r>
            <a:r>
              <a:rPr lang="en-US" dirty="0"/>
              <a:t> random 10000 </a:t>
            </a:r>
            <a:r>
              <a:rPr lang="en-US" dirty="0" err="1"/>
              <a:t>menggunakan</a:t>
            </a:r>
            <a:r>
              <a:rPr lang="en-US" dirty="0"/>
              <a:t> </a:t>
            </a:r>
            <a:r>
              <a:rPr lang="en-US" b="1" dirty="0" err="1"/>
              <a:t>pyplot</a:t>
            </a:r>
            <a:r>
              <a:rPr lang="en-US" b="1" dirty="0"/>
              <a:t> </a:t>
            </a:r>
            <a:r>
              <a:rPr lang="en-US" dirty="0"/>
              <a:t>interface.</a:t>
            </a:r>
          </a:p>
        </p:txBody>
      </p:sp>
      <p:sp>
        <p:nvSpPr>
          <p:cNvPr id="8" name="Content Placeholder 6"/>
          <p:cNvSpPr txBox="1">
            <a:spLocks/>
          </p:cNvSpPr>
          <p:nvPr/>
        </p:nvSpPr>
        <p:spPr>
          <a:xfrm>
            <a:off x="155851" y="1429405"/>
            <a:ext cx="8814723" cy="667406"/>
          </a:xfrm>
          <a:prstGeom prst="rect">
            <a:avLst/>
          </a:prstGeom>
        </p:spPr>
        <p:txBody>
          <a:bodyPr vert="horz" lIns="91440" tIns="45720" rIns="91440" bIns="45720" rtlCol="0" anchor="ctr">
            <a:normAutofit/>
          </a:bodyPr>
          <a:lstStyle/>
          <a:p>
            <a:pPr marL="457200" marR="0" lvl="0" indent="-457200" algn="l" defTabSz="914400" rtl="0" eaLnBrk="1" fontAlgn="auto" latinLnBrk="0" hangingPunct="1">
              <a:lnSpc>
                <a:spcPct val="100000"/>
              </a:lnSpc>
              <a:spcBef>
                <a:spcPts val="1000"/>
              </a:spcBef>
              <a:spcAft>
                <a:spcPts val="0"/>
              </a:spcAft>
              <a:buClrTx/>
              <a:buSzTx/>
              <a:tabLst/>
              <a:defRPr/>
            </a:pPr>
            <a:r>
              <a:rPr lang="en-US" sz="2000" b="1" u="sng" dirty="0">
                <a:solidFill>
                  <a:schemeClr val="bg2">
                    <a:lumMod val="25000"/>
                  </a:schemeClr>
                </a:solidFill>
              </a:rPr>
              <a:t>3. Scripting Layer</a:t>
            </a:r>
          </a:p>
        </p:txBody>
      </p:sp>
      <p:pic>
        <p:nvPicPr>
          <p:cNvPr id="9" name="Picture 2" descr="D:\DTY_PROJECTS\2019_Digital Talent\Matplotlib - extract iamge\DV0101EN - Introduction to Matplotlib 626 - YouTube (5-24-2019 11-42-59 AM)\DV0101EN - Introduction to Matplotlib 626 - YouTube 375.jpg"/>
          <p:cNvPicPr>
            <a:picLocks noChangeAspect="1" noChangeArrowheads="1"/>
          </p:cNvPicPr>
          <p:nvPr/>
        </p:nvPicPr>
        <p:blipFill>
          <a:blip r:embed="rId3"/>
          <a:srcRect l="13375" t="50257" r="12837" b="20294"/>
          <a:stretch>
            <a:fillRect/>
          </a:stretch>
        </p:blipFill>
        <p:spPr bwMode="auto">
          <a:xfrm>
            <a:off x="78811" y="3736433"/>
            <a:ext cx="8918994" cy="2002222"/>
          </a:xfrm>
          <a:prstGeom prst="rect">
            <a:avLst/>
          </a:prstGeom>
          <a:noFill/>
        </p:spPr>
      </p:pic>
    </p:spTree>
    <p:extLst>
      <p:ext uri="{BB962C8B-B14F-4D97-AF65-F5344CB8AC3E}">
        <p14:creationId xmlns:p14="http://schemas.microsoft.com/office/powerpoint/2010/main" val="81839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Menggambar</a:t>
            </a:r>
            <a:r>
              <a:rPr lang="en-GB" dirty="0"/>
              <a:t> </a:t>
            </a:r>
            <a:r>
              <a:rPr lang="en-GB" dirty="0" err="1"/>
              <a:t>dengan</a:t>
            </a:r>
            <a:r>
              <a:rPr lang="en-GB" dirty="0"/>
              <a:t> </a:t>
            </a:r>
            <a:r>
              <a:rPr lang="en-GB" dirty="0" err="1"/>
              <a:t>Matplotlib</a:t>
            </a:r>
            <a:endParaRPr lang="id-ID" dirty="0"/>
          </a:p>
        </p:txBody>
      </p:sp>
      <p:sp>
        <p:nvSpPr>
          <p:cNvPr id="4" name="Date Placeholder 3"/>
          <p:cNvSpPr>
            <a:spLocks noGrp="1"/>
          </p:cNvSpPr>
          <p:nvPr>
            <p:ph type="dt" sz="half" idx="10"/>
          </p:nvPr>
        </p:nvSpPr>
        <p:spPr/>
        <p:txBody>
          <a:bodyPr/>
          <a:lstStyle/>
          <a:p>
            <a:fld id="{BBCEA055-A846-4A99-AE5D-0A67ADD4E3EF}" type="datetime1">
              <a:rPr lang="id-ID" smtClean="0"/>
              <a:pPr/>
              <a:t>10/07/2019</a:t>
            </a:fld>
            <a:endParaRPr lang="id-ID"/>
          </a:p>
        </p:txBody>
      </p:sp>
      <p:sp>
        <p:nvSpPr>
          <p:cNvPr id="5" name="Footer Placeholder 4"/>
          <p:cNvSpPr>
            <a:spLocks noGrp="1"/>
          </p:cNvSpPr>
          <p:nvPr>
            <p:ph type="ftr" sz="quarter" idx="11"/>
          </p:nvPr>
        </p:nvSpPr>
        <p:spPr/>
        <p:txBody>
          <a:bodyPr/>
          <a:lstStyle/>
          <a:p>
            <a:r>
              <a:rPr lang="id-ID"/>
              <a:t>Judul Pembahasan Pertemuan Disini</a:t>
            </a:r>
          </a:p>
        </p:txBody>
      </p:sp>
      <p:sp>
        <p:nvSpPr>
          <p:cNvPr id="6" name="Slide Number Placeholder 5"/>
          <p:cNvSpPr>
            <a:spLocks noGrp="1"/>
          </p:cNvSpPr>
          <p:nvPr>
            <p:ph type="sldNum" sz="quarter" idx="12"/>
          </p:nvPr>
        </p:nvSpPr>
        <p:spPr/>
        <p:txBody>
          <a:bodyPr/>
          <a:lstStyle/>
          <a:p>
            <a:fld id="{DF0E258F-04D6-46E9-8B77-0866F5CD991D}" type="slidenum">
              <a:rPr lang="id-ID" smtClean="0"/>
              <a:pPr/>
              <a:t>27</a:t>
            </a:fld>
            <a:endParaRPr lang="id-ID" dirty="0"/>
          </a:p>
        </p:txBody>
      </p:sp>
      <p:sp>
        <p:nvSpPr>
          <p:cNvPr id="3" name="Text Placeholder 2"/>
          <p:cNvSpPr>
            <a:spLocks noGrp="1"/>
          </p:cNvSpPr>
          <p:nvPr>
            <p:ph type="body" idx="4294967295"/>
          </p:nvPr>
        </p:nvSpPr>
        <p:spPr>
          <a:xfrm>
            <a:off x="2955925" y="2482850"/>
            <a:ext cx="6188075" cy="352425"/>
          </a:xfrm>
        </p:spPr>
        <p:txBody>
          <a:bodyPr>
            <a:normAutofit fontScale="62500" lnSpcReduction="20000"/>
          </a:bodyPr>
          <a:lstStyle/>
          <a:p>
            <a:r>
              <a:rPr lang="en-GB" dirty="0" err="1"/>
              <a:t>Bagian</a:t>
            </a:r>
            <a:r>
              <a:rPr lang="en-GB" dirty="0"/>
              <a:t> 3</a:t>
            </a:r>
            <a:endParaRPr lang="id-ID" dirty="0"/>
          </a:p>
        </p:txBody>
      </p:sp>
    </p:spTree>
    <p:extLst>
      <p:ext uri="{BB962C8B-B14F-4D97-AF65-F5344CB8AC3E}">
        <p14:creationId xmlns:p14="http://schemas.microsoft.com/office/powerpoint/2010/main" val="1677249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Matplotlib</a:t>
            </a:r>
            <a:r>
              <a:rPr lang="en-US" dirty="0"/>
              <a:t> – Jupiter Notebook</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10/07/2019</a:t>
            </a:fld>
            <a:endParaRPr lang="id-ID"/>
          </a:p>
        </p:txBody>
      </p:sp>
      <p:sp>
        <p:nvSpPr>
          <p:cNvPr id="5" name="Footer Placeholder 4"/>
          <p:cNvSpPr>
            <a:spLocks noGrp="1"/>
          </p:cNvSpPr>
          <p:nvPr>
            <p:ph type="ftr" sz="quarter" idx="11"/>
          </p:nvPr>
        </p:nvSpPr>
        <p:spPr/>
        <p:txBody>
          <a:bodyPr/>
          <a:lstStyle/>
          <a:p>
            <a:r>
              <a:rPr lang="en-US" dirty="0" err="1"/>
              <a:t>Visualisasi</a:t>
            </a:r>
            <a:r>
              <a:rPr lang="en-US" dirty="0"/>
              <a:t> Data </a:t>
            </a:r>
            <a:r>
              <a:rPr lang="en-US" dirty="0" err="1"/>
              <a:t>dengan</a:t>
            </a:r>
            <a:r>
              <a:rPr lang="en-US" dirty="0"/>
              <a:t> Python – </a:t>
            </a:r>
            <a:r>
              <a:rPr lang="en-US" dirty="0" err="1"/>
              <a:t>Dasar</a:t>
            </a:r>
            <a:r>
              <a:rPr lang="en-US" dirty="0"/>
              <a:t> </a:t>
            </a:r>
            <a:r>
              <a:rPr lang="en-US" dirty="0" err="1"/>
              <a:t>Menggambar</a:t>
            </a:r>
            <a:r>
              <a:rPr lang="en-US" dirty="0"/>
              <a:t> </a:t>
            </a:r>
            <a:r>
              <a:rPr lang="en-US" dirty="0" err="1"/>
              <a:t>dengan</a:t>
            </a:r>
            <a:r>
              <a:rPr lang="en-US" dirty="0"/>
              <a:t> </a:t>
            </a:r>
            <a:r>
              <a:rPr lang="en-US" dirty="0" err="1"/>
              <a:t>Matplotlib</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28</a:t>
            </a:fld>
            <a:endParaRPr lang="id-ID" dirty="0"/>
          </a:p>
        </p:txBody>
      </p:sp>
      <p:pic>
        <p:nvPicPr>
          <p:cNvPr id="7" name="Picture 2"/>
          <p:cNvPicPr>
            <a:picLocks noChangeAspect="1" noChangeArrowheads="1"/>
          </p:cNvPicPr>
          <p:nvPr/>
        </p:nvPicPr>
        <p:blipFill>
          <a:blip r:embed="rId3"/>
          <a:srcRect l="10804" t="22090" r="35639" b="32867"/>
          <a:stretch>
            <a:fillRect/>
          </a:stretch>
        </p:blipFill>
        <p:spPr bwMode="auto">
          <a:xfrm>
            <a:off x="63056" y="1608082"/>
            <a:ext cx="9033646" cy="4271566"/>
          </a:xfrm>
          <a:prstGeom prst="rect">
            <a:avLst/>
          </a:prstGeom>
          <a:noFill/>
          <a:ln w="9525">
            <a:noFill/>
            <a:miter lim="800000"/>
            <a:headEnd/>
            <a:tailEnd/>
          </a:ln>
          <a:effectLst/>
        </p:spPr>
      </p:pic>
    </p:spTree>
    <p:extLst>
      <p:ext uri="{BB962C8B-B14F-4D97-AF65-F5344CB8AC3E}">
        <p14:creationId xmlns:p14="http://schemas.microsoft.com/office/powerpoint/2010/main" val="1238969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Matplotlib</a:t>
            </a:r>
            <a:r>
              <a:rPr lang="en-US" dirty="0"/>
              <a:t> – Jupiter Notebook</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10/07/2019</a:t>
            </a:fld>
            <a:endParaRPr lang="id-ID"/>
          </a:p>
        </p:txBody>
      </p:sp>
      <p:sp>
        <p:nvSpPr>
          <p:cNvPr id="5" name="Footer Placeholder 4"/>
          <p:cNvSpPr>
            <a:spLocks noGrp="1"/>
          </p:cNvSpPr>
          <p:nvPr>
            <p:ph type="ftr" sz="quarter" idx="11"/>
          </p:nvPr>
        </p:nvSpPr>
        <p:spPr/>
        <p:txBody>
          <a:bodyPr/>
          <a:lstStyle/>
          <a:p>
            <a:r>
              <a:rPr lang="en-US" dirty="0" err="1"/>
              <a:t>Visualisasi</a:t>
            </a:r>
            <a:r>
              <a:rPr lang="en-US" dirty="0"/>
              <a:t> Data </a:t>
            </a:r>
            <a:r>
              <a:rPr lang="en-US" dirty="0" err="1"/>
              <a:t>dengan</a:t>
            </a:r>
            <a:r>
              <a:rPr lang="en-US" dirty="0"/>
              <a:t> Python – </a:t>
            </a:r>
            <a:r>
              <a:rPr lang="en-US" dirty="0" err="1"/>
              <a:t>Dasar</a:t>
            </a:r>
            <a:r>
              <a:rPr lang="en-US" dirty="0"/>
              <a:t> </a:t>
            </a:r>
            <a:r>
              <a:rPr lang="en-US" dirty="0" err="1"/>
              <a:t>Menggambar</a:t>
            </a:r>
            <a:r>
              <a:rPr lang="en-US" dirty="0"/>
              <a:t> </a:t>
            </a:r>
            <a:r>
              <a:rPr lang="en-US" dirty="0" err="1"/>
              <a:t>dengan</a:t>
            </a:r>
            <a:r>
              <a:rPr lang="en-US" dirty="0"/>
              <a:t> </a:t>
            </a:r>
            <a:r>
              <a:rPr lang="en-US" dirty="0" err="1"/>
              <a:t>Matplotlib</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29</a:t>
            </a:fld>
            <a:endParaRPr lang="id-ID" dirty="0"/>
          </a:p>
        </p:txBody>
      </p:sp>
      <p:pic>
        <p:nvPicPr>
          <p:cNvPr id="8" name="Picture 2"/>
          <p:cNvPicPr>
            <a:picLocks noChangeAspect="1" noChangeArrowheads="1"/>
          </p:cNvPicPr>
          <p:nvPr/>
        </p:nvPicPr>
        <p:blipFill>
          <a:blip r:embed="rId3"/>
          <a:srcRect l="10582" t="22090" r="35377" b="32436"/>
          <a:stretch>
            <a:fillRect/>
          </a:stretch>
        </p:blipFill>
        <p:spPr bwMode="auto">
          <a:xfrm>
            <a:off x="31520" y="1576549"/>
            <a:ext cx="9065182" cy="4288684"/>
          </a:xfrm>
          <a:prstGeom prst="rect">
            <a:avLst/>
          </a:prstGeom>
          <a:noFill/>
          <a:ln w="9525">
            <a:noFill/>
            <a:miter lim="800000"/>
            <a:headEnd/>
            <a:tailEnd/>
          </a:ln>
          <a:effectLst/>
        </p:spPr>
      </p:pic>
    </p:spTree>
    <p:extLst>
      <p:ext uri="{BB962C8B-B14F-4D97-AF65-F5344CB8AC3E}">
        <p14:creationId xmlns:p14="http://schemas.microsoft.com/office/powerpoint/2010/main" val="2167160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Pendahuluan</a:t>
            </a:r>
            <a:r>
              <a:rPr lang="en-GB" dirty="0"/>
              <a:t> </a:t>
            </a:r>
            <a:r>
              <a:rPr lang="en-GB" dirty="0" err="1"/>
              <a:t>Visualisasi</a:t>
            </a:r>
            <a:r>
              <a:rPr lang="en-GB" dirty="0"/>
              <a:t> Data</a:t>
            </a:r>
            <a:endParaRPr lang="id-ID" dirty="0"/>
          </a:p>
        </p:txBody>
      </p:sp>
      <p:sp>
        <p:nvSpPr>
          <p:cNvPr id="4" name="Date Placeholder 3"/>
          <p:cNvSpPr>
            <a:spLocks noGrp="1"/>
          </p:cNvSpPr>
          <p:nvPr>
            <p:ph type="dt" sz="half" idx="10"/>
          </p:nvPr>
        </p:nvSpPr>
        <p:spPr/>
        <p:txBody>
          <a:bodyPr/>
          <a:lstStyle/>
          <a:p>
            <a:fld id="{BBCEA055-A846-4A99-AE5D-0A67ADD4E3EF}" type="datetime1">
              <a:rPr lang="id-ID" smtClean="0"/>
              <a:pPr/>
              <a:t>10/07/2019</a:t>
            </a:fld>
            <a:endParaRPr lang="id-ID"/>
          </a:p>
        </p:txBody>
      </p:sp>
      <p:sp>
        <p:nvSpPr>
          <p:cNvPr id="5" name="Footer Placeholder 4"/>
          <p:cNvSpPr>
            <a:spLocks noGrp="1"/>
          </p:cNvSpPr>
          <p:nvPr>
            <p:ph type="ftr" sz="quarter" idx="11"/>
          </p:nvPr>
        </p:nvSpPr>
        <p:spPr/>
        <p:txBody>
          <a:bodyPr/>
          <a:lstStyle/>
          <a:p>
            <a:r>
              <a:rPr lang="id-ID"/>
              <a:t>Judul Pembahasan Pertemuan Disini</a:t>
            </a:r>
          </a:p>
        </p:txBody>
      </p:sp>
      <p:sp>
        <p:nvSpPr>
          <p:cNvPr id="6" name="Slide Number Placeholder 5"/>
          <p:cNvSpPr>
            <a:spLocks noGrp="1"/>
          </p:cNvSpPr>
          <p:nvPr>
            <p:ph type="sldNum" sz="quarter" idx="12"/>
          </p:nvPr>
        </p:nvSpPr>
        <p:spPr/>
        <p:txBody>
          <a:bodyPr/>
          <a:lstStyle/>
          <a:p>
            <a:fld id="{DF0E258F-04D6-46E9-8B77-0866F5CD991D}" type="slidenum">
              <a:rPr lang="id-ID" smtClean="0"/>
              <a:pPr/>
              <a:t>3</a:t>
            </a:fld>
            <a:endParaRPr lang="id-ID" dirty="0"/>
          </a:p>
        </p:txBody>
      </p:sp>
      <p:sp>
        <p:nvSpPr>
          <p:cNvPr id="3" name="Text Placeholder 2"/>
          <p:cNvSpPr>
            <a:spLocks noGrp="1"/>
          </p:cNvSpPr>
          <p:nvPr>
            <p:ph type="body" idx="4294967295"/>
          </p:nvPr>
        </p:nvSpPr>
        <p:spPr>
          <a:xfrm>
            <a:off x="2955925" y="2486025"/>
            <a:ext cx="6188075" cy="349250"/>
          </a:xfrm>
        </p:spPr>
        <p:txBody>
          <a:bodyPr>
            <a:normAutofit fontScale="62500" lnSpcReduction="20000"/>
          </a:bodyPr>
          <a:lstStyle/>
          <a:p>
            <a:r>
              <a:rPr lang="en-GB" dirty="0" err="1"/>
              <a:t>Bagian</a:t>
            </a:r>
            <a:r>
              <a:rPr lang="en-GB" dirty="0"/>
              <a:t> 1</a:t>
            </a:r>
            <a:endParaRPr lang="id-ID" dirty="0"/>
          </a:p>
        </p:txBody>
      </p:sp>
    </p:spTree>
    <p:extLst>
      <p:ext uri="{BB962C8B-B14F-4D97-AF65-F5344CB8AC3E}">
        <p14:creationId xmlns:p14="http://schemas.microsoft.com/office/powerpoint/2010/main" val="1574368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Matplotlib</a:t>
            </a:r>
            <a:r>
              <a:rPr lang="en-US" dirty="0"/>
              <a:t> – Plot Function</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10/07/2019</a:t>
            </a:fld>
            <a:endParaRPr lang="id-ID"/>
          </a:p>
        </p:txBody>
      </p:sp>
      <p:sp>
        <p:nvSpPr>
          <p:cNvPr id="5" name="Footer Placeholder 4"/>
          <p:cNvSpPr>
            <a:spLocks noGrp="1"/>
          </p:cNvSpPr>
          <p:nvPr>
            <p:ph type="ftr" sz="quarter" idx="11"/>
          </p:nvPr>
        </p:nvSpPr>
        <p:spPr/>
        <p:txBody>
          <a:bodyPr/>
          <a:lstStyle/>
          <a:p>
            <a:r>
              <a:rPr lang="en-US" dirty="0" err="1"/>
              <a:t>Visualisasi</a:t>
            </a:r>
            <a:r>
              <a:rPr lang="en-US" dirty="0"/>
              <a:t> Data </a:t>
            </a:r>
            <a:r>
              <a:rPr lang="en-US" dirty="0" err="1"/>
              <a:t>dengan</a:t>
            </a:r>
            <a:r>
              <a:rPr lang="en-US" dirty="0"/>
              <a:t> Python – </a:t>
            </a:r>
            <a:r>
              <a:rPr lang="en-US" dirty="0" err="1"/>
              <a:t>Dasar</a:t>
            </a:r>
            <a:r>
              <a:rPr lang="en-US" dirty="0"/>
              <a:t> </a:t>
            </a:r>
            <a:r>
              <a:rPr lang="en-US" dirty="0" err="1"/>
              <a:t>Menggambar</a:t>
            </a:r>
            <a:r>
              <a:rPr lang="en-US" dirty="0"/>
              <a:t> </a:t>
            </a:r>
            <a:r>
              <a:rPr lang="en-US" dirty="0" err="1"/>
              <a:t>dengan</a:t>
            </a:r>
            <a:r>
              <a:rPr lang="en-US" dirty="0"/>
              <a:t> </a:t>
            </a:r>
            <a:r>
              <a:rPr lang="en-US" dirty="0" err="1"/>
              <a:t>Matplotlib</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30</a:t>
            </a:fld>
            <a:endParaRPr lang="id-ID" dirty="0"/>
          </a:p>
        </p:txBody>
      </p:sp>
      <p:pic>
        <p:nvPicPr>
          <p:cNvPr id="7" name="Picture 2"/>
          <p:cNvPicPr>
            <a:picLocks noChangeAspect="1" noChangeArrowheads="1"/>
          </p:cNvPicPr>
          <p:nvPr/>
        </p:nvPicPr>
        <p:blipFill>
          <a:blip r:embed="rId3"/>
          <a:srcRect l="11029" t="22050" r="35653" b="33249"/>
          <a:stretch>
            <a:fillRect/>
          </a:stretch>
        </p:blipFill>
        <p:spPr bwMode="auto">
          <a:xfrm>
            <a:off x="110333" y="1560779"/>
            <a:ext cx="8844482" cy="4168986"/>
          </a:xfrm>
          <a:prstGeom prst="rect">
            <a:avLst/>
          </a:prstGeom>
          <a:noFill/>
          <a:ln w="9525">
            <a:noFill/>
            <a:miter lim="800000"/>
            <a:headEnd/>
            <a:tailEnd/>
          </a:ln>
          <a:effectLst/>
        </p:spPr>
      </p:pic>
    </p:spTree>
    <p:extLst>
      <p:ext uri="{BB962C8B-B14F-4D97-AF65-F5344CB8AC3E}">
        <p14:creationId xmlns:p14="http://schemas.microsoft.com/office/powerpoint/2010/main" val="26454883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Matplotlib</a:t>
            </a:r>
            <a:r>
              <a:rPr lang="en-US" dirty="0"/>
              <a:t> </a:t>
            </a:r>
            <a:r>
              <a:rPr lang="en-US" dirty="0" err="1"/>
              <a:t>Backends</a:t>
            </a:r>
            <a:r>
              <a:rPr lang="en-US" dirty="0"/>
              <a:t> – Inline</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10/07/2019</a:t>
            </a:fld>
            <a:endParaRPr lang="id-ID"/>
          </a:p>
        </p:txBody>
      </p:sp>
      <p:sp>
        <p:nvSpPr>
          <p:cNvPr id="5" name="Footer Placeholder 4"/>
          <p:cNvSpPr>
            <a:spLocks noGrp="1"/>
          </p:cNvSpPr>
          <p:nvPr>
            <p:ph type="ftr" sz="quarter" idx="11"/>
          </p:nvPr>
        </p:nvSpPr>
        <p:spPr/>
        <p:txBody>
          <a:bodyPr/>
          <a:lstStyle/>
          <a:p>
            <a:r>
              <a:rPr lang="en-US" dirty="0" err="1"/>
              <a:t>Visualisasi</a:t>
            </a:r>
            <a:r>
              <a:rPr lang="en-US" dirty="0"/>
              <a:t> Data </a:t>
            </a:r>
            <a:r>
              <a:rPr lang="en-US" dirty="0" err="1"/>
              <a:t>dengan</a:t>
            </a:r>
            <a:r>
              <a:rPr lang="en-US" dirty="0"/>
              <a:t> Python – </a:t>
            </a:r>
            <a:r>
              <a:rPr lang="en-US" dirty="0" err="1"/>
              <a:t>Dasar</a:t>
            </a:r>
            <a:r>
              <a:rPr lang="en-US" dirty="0"/>
              <a:t> </a:t>
            </a:r>
            <a:r>
              <a:rPr lang="en-US" dirty="0" err="1"/>
              <a:t>Menggambar</a:t>
            </a:r>
            <a:r>
              <a:rPr lang="en-US" dirty="0"/>
              <a:t> </a:t>
            </a:r>
            <a:r>
              <a:rPr lang="en-US" dirty="0" err="1"/>
              <a:t>dengan</a:t>
            </a:r>
            <a:r>
              <a:rPr lang="en-US" dirty="0"/>
              <a:t> </a:t>
            </a:r>
            <a:r>
              <a:rPr lang="en-US" dirty="0" err="1"/>
              <a:t>Matplotlib</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31</a:t>
            </a:fld>
            <a:endParaRPr lang="id-ID" dirty="0"/>
          </a:p>
        </p:txBody>
      </p:sp>
      <p:pic>
        <p:nvPicPr>
          <p:cNvPr id="7" name="Picture 2"/>
          <p:cNvPicPr>
            <a:picLocks noChangeAspect="1" noChangeArrowheads="1"/>
          </p:cNvPicPr>
          <p:nvPr/>
        </p:nvPicPr>
        <p:blipFill>
          <a:blip r:embed="rId3"/>
          <a:srcRect l="11146" t="22433" r="35770" b="32866"/>
          <a:stretch>
            <a:fillRect/>
          </a:stretch>
        </p:blipFill>
        <p:spPr bwMode="auto">
          <a:xfrm>
            <a:off x="31502" y="1418887"/>
            <a:ext cx="9080966" cy="4299396"/>
          </a:xfrm>
          <a:prstGeom prst="rect">
            <a:avLst/>
          </a:prstGeom>
          <a:noFill/>
          <a:ln w="9525">
            <a:noFill/>
            <a:miter lim="800000"/>
            <a:headEnd/>
            <a:tailEnd/>
          </a:ln>
          <a:effectLst/>
        </p:spPr>
      </p:pic>
    </p:spTree>
    <p:extLst>
      <p:ext uri="{BB962C8B-B14F-4D97-AF65-F5344CB8AC3E}">
        <p14:creationId xmlns:p14="http://schemas.microsoft.com/office/powerpoint/2010/main" val="22797905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Matplotlib</a:t>
            </a:r>
            <a:r>
              <a:rPr lang="en-US" dirty="0"/>
              <a:t> </a:t>
            </a:r>
            <a:r>
              <a:rPr lang="en-US" dirty="0" err="1"/>
              <a:t>Backends</a:t>
            </a:r>
            <a:r>
              <a:rPr lang="en-US" dirty="0"/>
              <a:t> – Inline</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10/07/2019</a:t>
            </a:fld>
            <a:endParaRPr lang="id-ID"/>
          </a:p>
        </p:txBody>
      </p:sp>
      <p:sp>
        <p:nvSpPr>
          <p:cNvPr id="5" name="Footer Placeholder 4"/>
          <p:cNvSpPr>
            <a:spLocks noGrp="1"/>
          </p:cNvSpPr>
          <p:nvPr>
            <p:ph type="ftr" sz="quarter" idx="11"/>
          </p:nvPr>
        </p:nvSpPr>
        <p:spPr/>
        <p:txBody>
          <a:bodyPr/>
          <a:lstStyle/>
          <a:p>
            <a:r>
              <a:rPr lang="en-US" dirty="0" err="1"/>
              <a:t>Visualisasi</a:t>
            </a:r>
            <a:r>
              <a:rPr lang="en-US" dirty="0"/>
              <a:t> Data </a:t>
            </a:r>
            <a:r>
              <a:rPr lang="en-US" dirty="0" err="1"/>
              <a:t>dengan</a:t>
            </a:r>
            <a:r>
              <a:rPr lang="en-US" dirty="0"/>
              <a:t> Python – </a:t>
            </a:r>
            <a:r>
              <a:rPr lang="en-US" dirty="0" err="1"/>
              <a:t>Dasar</a:t>
            </a:r>
            <a:r>
              <a:rPr lang="en-US" dirty="0"/>
              <a:t> </a:t>
            </a:r>
            <a:r>
              <a:rPr lang="en-US" dirty="0" err="1"/>
              <a:t>Menggambar</a:t>
            </a:r>
            <a:r>
              <a:rPr lang="en-US" dirty="0"/>
              <a:t> </a:t>
            </a:r>
            <a:r>
              <a:rPr lang="en-US" dirty="0" err="1"/>
              <a:t>dengan</a:t>
            </a:r>
            <a:r>
              <a:rPr lang="en-US" dirty="0"/>
              <a:t> </a:t>
            </a:r>
            <a:r>
              <a:rPr lang="en-US" dirty="0" err="1"/>
              <a:t>Matplotlib</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32</a:t>
            </a:fld>
            <a:endParaRPr lang="id-ID" dirty="0"/>
          </a:p>
        </p:txBody>
      </p:sp>
      <p:pic>
        <p:nvPicPr>
          <p:cNvPr id="7" name="Picture 2"/>
          <p:cNvPicPr>
            <a:picLocks noChangeAspect="1" noChangeArrowheads="1"/>
          </p:cNvPicPr>
          <p:nvPr/>
        </p:nvPicPr>
        <p:blipFill>
          <a:blip r:embed="rId3"/>
          <a:srcRect l="11146" t="22642" r="35535" b="32866"/>
          <a:stretch>
            <a:fillRect/>
          </a:stretch>
        </p:blipFill>
        <p:spPr bwMode="auto">
          <a:xfrm>
            <a:off x="47268" y="1513482"/>
            <a:ext cx="9039341" cy="4240924"/>
          </a:xfrm>
          <a:prstGeom prst="rect">
            <a:avLst/>
          </a:prstGeom>
          <a:noFill/>
          <a:ln w="9525">
            <a:noFill/>
            <a:miter lim="800000"/>
            <a:headEnd/>
            <a:tailEnd/>
          </a:ln>
          <a:effectLst/>
        </p:spPr>
      </p:pic>
    </p:spTree>
    <p:extLst>
      <p:ext uri="{BB962C8B-B14F-4D97-AF65-F5344CB8AC3E}">
        <p14:creationId xmlns:p14="http://schemas.microsoft.com/office/powerpoint/2010/main" val="34840802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Matplotlib</a:t>
            </a:r>
            <a:r>
              <a:rPr lang="en-US" dirty="0"/>
              <a:t> </a:t>
            </a:r>
            <a:r>
              <a:rPr lang="en-US" dirty="0" err="1"/>
              <a:t>Backends</a:t>
            </a:r>
            <a:r>
              <a:rPr lang="en-US" dirty="0"/>
              <a:t> – Inline</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10/07/2019</a:t>
            </a:fld>
            <a:endParaRPr lang="id-ID"/>
          </a:p>
        </p:txBody>
      </p:sp>
      <p:sp>
        <p:nvSpPr>
          <p:cNvPr id="5" name="Footer Placeholder 4"/>
          <p:cNvSpPr>
            <a:spLocks noGrp="1"/>
          </p:cNvSpPr>
          <p:nvPr>
            <p:ph type="ftr" sz="quarter" idx="11"/>
          </p:nvPr>
        </p:nvSpPr>
        <p:spPr/>
        <p:txBody>
          <a:bodyPr/>
          <a:lstStyle/>
          <a:p>
            <a:r>
              <a:rPr lang="en-US" dirty="0" err="1"/>
              <a:t>Visualisasi</a:t>
            </a:r>
            <a:r>
              <a:rPr lang="en-US" dirty="0"/>
              <a:t> Data </a:t>
            </a:r>
            <a:r>
              <a:rPr lang="en-US" dirty="0" err="1"/>
              <a:t>dengan</a:t>
            </a:r>
            <a:r>
              <a:rPr lang="en-US" dirty="0"/>
              <a:t> Python – </a:t>
            </a:r>
            <a:r>
              <a:rPr lang="en-US" dirty="0" err="1"/>
              <a:t>Dasar</a:t>
            </a:r>
            <a:r>
              <a:rPr lang="en-US" dirty="0"/>
              <a:t> </a:t>
            </a:r>
            <a:r>
              <a:rPr lang="en-US" dirty="0" err="1"/>
              <a:t>Menggambar</a:t>
            </a:r>
            <a:r>
              <a:rPr lang="en-US" dirty="0"/>
              <a:t> </a:t>
            </a:r>
            <a:r>
              <a:rPr lang="en-US" dirty="0" err="1"/>
              <a:t>dengan</a:t>
            </a:r>
            <a:r>
              <a:rPr lang="en-US" dirty="0"/>
              <a:t> </a:t>
            </a:r>
            <a:r>
              <a:rPr lang="en-US" dirty="0" err="1"/>
              <a:t>Matplotlib</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33</a:t>
            </a:fld>
            <a:endParaRPr lang="id-ID" dirty="0"/>
          </a:p>
        </p:txBody>
      </p:sp>
      <p:pic>
        <p:nvPicPr>
          <p:cNvPr id="7" name="Picture 2"/>
          <p:cNvPicPr>
            <a:picLocks noChangeAspect="1" noChangeArrowheads="1"/>
          </p:cNvPicPr>
          <p:nvPr/>
        </p:nvPicPr>
        <p:blipFill>
          <a:blip r:embed="rId3"/>
          <a:srcRect l="8130" t="22677" r="35029" b="31786"/>
          <a:stretch>
            <a:fillRect/>
          </a:stretch>
        </p:blipFill>
        <p:spPr bwMode="auto">
          <a:xfrm>
            <a:off x="78830" y="1639613"/>
            <a:ext cx="8960601" cy="4035972"/>
          </a:xfrm>
          <a:prstGeom prst="rect">
            <a:avLst/>
          </a:prstGeom>
          <a:noFill/>
          <a:ln w="9525">
            <a:noFill/>
            <a:miter lim="800000"/>
            <a:headEnd/>
            <a:tailEnd/>
          </a:ln>
          <a:effectLst/>
        </p:spPr>
      </p:pic>
    </p:spTree>
    <p:extLst>
      <p:ext uri="{BB962C8B-B14F-4D97-AF65-F5344CB8AC3E}">
        <p14:creationId xmlns:p14="http://schemas.microsoft.com/office/powerpoint/2010/main" val="7768386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Matplotlib</a:t>
            </a:r>
            <a:r>
              <a:rPr lang="en-US" dirty="0"/>
              <a:t> </a:t>
            </a:r>
            <a:r>
              <a:rPr lang="en-US" dirty="0" err="1"/>
              <a:t>Backends</a:t>
            </a:r>
            <a:r>
              <a:rPr lang="en-US" dirty="0"/>
              <a:t> – Notebook</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10/07/2019</a:t>
            </a:fld>
            <a:endParaRPr lang="id-ID"/>
          </a:p>
        </p:txBody>
      </p:sp>
      <p:sp>
        <p:nvSpPr>
          <p:cNvPr id="5" name="Footer Placeholder 4"/>
          <p:cNvSpPr>
            <a:spLocks noGrp="1"/>
          </p:cNvSpPr>
          <p:nvPr>
            <p:ph type="ftr" sz="quarter" idx="11"/>
          </p:nvPr>
        </p:nvSpPr>
        <p:spPr/>
        <p:txBody>
          <a:bodyPr/>
          <a:lstStyle/>
          <a:p>
            <a:r>
              <a:rPr lang="en-US" dirty="0" err="1"/>
              <a:t>Visualisasi</a:t>
            </a:r>
            <a:r>
              <a:rPr lang="en-US" dirty="0"/>
              <a:t> Data </a:t>
            </a:r>
            <a:r>
              <a:rPr lang="en-US" dirty="0" err="1"/>
              <a:t>dengan</a:t>
            </a:r>
            <a:r>
              <a:rPr lang="en-US" dirty="0"/>
              <a:t> Python – </a:t>
            </a:r>
            <a:r>
              <a:rPr lang="en-US" dirty="0" err="1"/>
              <a:t>Dasar</a:t>
            </a:r>
            <a:r>
              <a:rPr lang="en-US" dirty="0"/>
              <a:t> </a:t>
            </a:r>
            <a:r>
              <a:rPr lang="en-US" dirty="0" err="1"/>
              <a:t>Menggambar</a:t>
            </a:r>
            <a:r>
              <a:rPr lang="en-US" dirty="0"/>
              <a:t> </a:t>
            </a:r>
            <a:r>
              <a:rPr lang="en-US" dirty="0" err="1"/>
              <a:t>dengan</a:t>
            </a:r>
            <a:r>
              <a:rPr lang="en-US" dirty="0"/>
              <a:t> </a:t>
            </a:r>
            <a:r>
              <a:rPr lang="en-US" dirty="0" err="1"/>
              <a:t>Matplotlib</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34</a:t>
            </a:fld>
            <a:endParaRPr lang="id-ID" dirty="0"/>
          </a:p>
        </p:txBody>
      </p:sp>
      <p:pic>
        <p:nvPicPr>
          <p:cNvPr id="7" name="Picture 2"/>
          <p:cNvPicPr>
            <a:picLocks noChangeAspect="1" noChangeArrowheads="1"/>
          </p:cNvPicPr>
          <p:nvPr/>
        </p:nvPicPr>
        <p:blipFill>
          <a:blip r:embed="rId3"/>
          <a:srcRect l="8482" t="23094" r="43367" b="30951"/>
          <a:stretch>
            <a:fillRect/>
          </a:stretch>
        </p:blipFill>
        <p:spPr bwMode="auto">
          <a:xfrm>
            <a:off x="110342" y="1324287"/>
            <a:ext cx="8873132" cy="4761192"/>
          </a:xfrm>
          <a:prstGeom prst="rect">
            <a:avLst/>
          </a:prstGeom>
          <a:noFill/>
          <a:ln w="9525">
            <a:noFill/>
            <a:miter lim="800000"/>
            <a:headEnd/>
            <a:tailEnd/>
          </a:ln>
          <a:effectLst/>
        </p:spPr>
      </p:pic>
    </p:spTree>
    <p:extLst>
      <p:ext uri="{BB962C8B-B14F-4D97-AF65-F5344CB8AC3E}">
        <p14:creationId xmlns:p14="http://schemas.microsoft.com/office/powerpoint/2010/main" val="32275471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Matplotlib</a:t>
            </a:r>
            <a:r>
              <a:rPr lang="en-US" dirty="0"/>
              <a:t> </a:t>
            </a:r>
            <a:r>
              <a:rPr lang="en-US" dirty="0" err="1"/>
              <a:t>Backends</a:t>
            </a:r>
            <a:r>
              <a:rPr lang="en-US" dirty="0"/>
              <a:t> – Notebook</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10/07/2019</a:t>
            </a:fld>
            <a:endParaRPr lang="id-ID"/>
          </a:p>
        </p:txBody>
      </p:sp>
      <p:sp>
        <p:nvSpPr>
          <p:cNvPr id="5" name="Footer Placeholder 4"/>
          <p:cNvSpPr>
            <a:spLocks noGrp="1"/>
          </p:cNvSpPr>
          <p:nvPr>
            <p:ph type="ftr" sz="quarter" idx="11"/>
          </p:nvPr>
        </p:nvSpPr>
        <p:spPr/>
        <p:txBody>
          <a:bodyPr/>
          <a:lstStyle/>
          <a:p>
            <a:r>
              <a:rPr lang="en-US" dirty="0" err="1"/>
              <a:t>Visualisasi</a:t>
            </a:r>
            <a:r>
              <a:rPr lang="en-US" dirty="0"/>
              <a:t> Data </a:t>
            </a:r>
            <a:r>
              <a:rPr lang="en-US" dirty="0" err="1"/>
              <a:t>dengan</a:t>
            </a:r>
            <a:r>
              <a:rPr lang="en-US" dirty="0"/>
              <a:t> Python – </a:t>
            </a:r>
            <a:r>
              <a:rPr lang="en-US" dirty="0" err="1"/>
              <a:t>Dasar</a:t>
            </a:r>
            <a:r>
              <a:rPr lang="en-US" dirty="0"/>
              <a:t> </a:t>
            </a:r>
            <a:r>
              <a:rPr lang="en-US" dirty="0" err="1"/>
              <a:t>Menggambar</a:t>
            </a:r>
            <a:r>
              <a:rPr lang="en-US" dirty="0"/>
              <a:t> </a:t>
            </a:r>
            <a:r>
              <a:rPr lang="en-US" dirty="0" err="1"/>
              <a:t>dengan</a:t>
            </a:r>
            <a:r>
              <a:rPr lang="en-US" dirty="0"/>
              <a:t> </a:t>
            </a:r>
            <a:r>
              <a:rPr lang="en-US" dirty="0" err="1"/>
              <a:t>Matplotlib</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35</a:t>
            </a:fld>
            <a:endParaRPr lang="id-ID" dirty="0"/>
          </a:p>
        </p:txBody>
      </p:sp>
      <p:pic>
        <p:nvPicPr>
          <p:cNvPr id="7" name="Picture 2"/>
          <p:cNvPicPr>
            <a:picLocks noChangeAspect="1" noChangeArrowheads="1"/>
          </p:cNvPicPr>
          <p:nvPr/>
        </p:nvPicPr>
        <p:blipFill>
          <a:blip r:embed="rId3"/>
          <a:srcRect l="8521" t="22665" r="42901" b="31048"/>
          <a:stretch>
            <a:fillRect/>
          </a:stretch>
        </p:blipFill>
        <p:spPr bwMode="auto">
          <a:xfrm>
            <a:off x="110355" y="1308529"/>
            <a:ext cx="8891751" cy="4763438"/>
          </a:xfrm>
          <a:prstGeom prst="rect">
            <a:avLst/>
          </a:prstGeom>
          <a:noFill/>
          <a:ln w="9525">
            <a:noFill/>
            <a:miter lim="800000"/>
            <a:headEnd/>
            <a:tailEnd/>
          </a:ln>
          <a:effectLst/>
        </p:spPr>
      </p:pic>
    </p:spTree>
    <p:extLst>
      <p:ext uri="{BB962C8B-B14F-4D97-AF65-F5344CB8AC3E}">
        <p14:creationId xmlns:p14="http://schemas.microsoft.com/office/powerpoint/2010/main" val="31705972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Matplotlib</a:t>
            </a:r>
            <a:r>
              <a:rPr lang="en-US" dirty="0"/>
              <a:t> – Pandas</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10/07/2019</a:t>
            </a:fld>
            <a:endParaRPr lang="id-ID"/>
          </a:p>
        </p:txBody>
      </p:sp>
      <p:sp>
        <p:nvSpPr>
          <p:cNvPr id="5" name="Footer Placeholder 4"/>
          <p:cNvSpPr>
            <a:spLocks noGrp="1"/>
          </p:cNvSpPr>
          <p:nvPr>
            <p:ph type="ftr" sz="quarter" idx="11"/>
          </p:nvPr>
        </p:nvSpPr>
        <p:spPr/>
        <p:txBody>
          <a:bodyPr/>
          <a:lstStyle/>
          <a:p>
            <a:r>
              <a:rPr lang="en-US" dirty="0" err="1"/>
              <a:t>Visualisasi</a:t>
            </a:r>
            <a:r>
              <a:rPr lang="en-US" dirty="0"/>
              <a:t> Data </a:t>
            </a:r>
            <a:r>
              <a:rPr lang="en-US" dirty="0" err="1"/>
              <a:t>dengan</a:t>
            </a:r>
            <a:r>
              <a:rPr lang="en-US" dirty="0"/>
              <a:t> Python – </a:t>
            </a:r>
            <a:r>
              <a:rPr lang="en-US" dirty="0" err="1"/>
              <a:t>Dasar</a:t>
            </a:r>
            <a:r>
              <a:rPr lang="en-US" dirty="0"/>
              <a:t> </a:t>
            </a:r>
            <a:r>
              <a:rPr lang="en-US" dirty="0" err="1"/>
              <a:t>Menggambar</a:t>
            </a:r>
            <a:r>
              <a:rPr lang="en-US" dirty="0"/>
              <a:t> </a:t>
            </a:r>
            <a:r>
              <a:rPr lang="en-US" dirty="0" err="1"/>
              <a:t>dengan</a:t>
            </a:r>
            <a:r>
              <a:rPr lang="en-US" dirty="0"/>
              <a:t> </a:t>
            </a:r>
            <a:r>
              <a:rPr lang="en-US" dirty="0" err="1"/>
              <a:t>Matplotlib</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36</a:t>
            </a:fld>
            <a:endParaRPr lang="id-ID" dirty="0"/>
          </a:p>
        </p:txBody>
      </p:sp>
      <p:pic>
        <p:nvPicPr>
          <p:cNvPr id="7" name="Picture 2"/>
          <p:cNvPicPr>
            <a:picLocks noChangeAspect="1" noChangeArrowheads="1"/>
          </p:cNvPicPr>
          <p:nvPr/>
        </p:nvPicPr>
        <p:blipFill>
          <a:blip r:embed="rId3"/>
          <a:srcRect l="13498" t="21833" r="40056" b="30100"/>
          <a:stretch>
            <a:fillRect/>
          </a:stretch>
        </p:blipFill>
        <p:spPr bwMode="auto">
          <a:xfrm>
            <a:off x="441435" y="1371599"/>
            <a:ext cx="8135006" cy="4733467"/>
          </a:xfrm>
          <a:prstGeom prst="rect">
            <a:avLst/>
          </a:prstGeom>
          <a:noFill/>
          <a:ln w="9525">
            <a:noFill/>
            <a:miter lim="800000"/>
            <a:headEnd/>
            <a:tailEnd/>
          </a:ln>
          <a:effectLst/>
        </p:spPr>
      </p:pic>
    </p:spTree>
    <p:extLst>
      <p:ext uri="{BB962C8B-B14F-4D97-AF65-F5344CB8AC3E}">
        <p14:creationId xmlns:p14="http://schemas.microsoft.com/office/powerpoint/2010/main" val="1009502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Matplotlib</a:t>
            </a:r>
            <a:r>
              <a:rPr lang="en-US" dirty="0"/>
              <a:t> – Pandas</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10/07/2019</a:t>
            </a:fld>
            <a:endParaRPr lang="id-ID"/>
          </a:p>
        </p:txBody>
      </p:sp>
      <p:sp>
        <p:nvSpPr>
          <p:cNvPr id="5" name="Footer Placeholder 4"/>
          <p:cNvSpPr>
            <a:spLocks noGrp="1"/>
          </p:cNvSpPr>
          <p:nvPr>
            <p:ph type="ftr" sz="quarter" idx="11"/>
          </p:nvPr>
        </p:nvSpPr>
        <p:spPr/>
        <p:txBody>
          <a:bodyPr/>
          <a:lstStyle/>
          <a:p>
            <a:r>
              <a:rPr lang="en-US" dirty="0" err="1"/>
              <a:t>Visualisasi</a:t>
            </a:r>
            <a:r>
              <a:rPr lang="en-US" dirty="0"/>
              <a:t> Data </a:t>
            </a:r>
            <a:r>
              <a:rPr lang="en-US" dirty="0" err="1"/>
              <a:t>dengan</a:t>
            </a:r>
            <a:r>
              <a:rPr lang="en-US" dirty="0"/>
              <a:t> Python – </a:t>
            </a:r>
            <a:r>
              <a:rPr lang="en-US" dirty="0" err="1"/>
              <a:t>Dasar</a:t>
            </a:r>
            <a:r>
              <a:rPr lang="en-US" dirty="0"/>
              <a:t> </a:t>
            </a:r>
            <a:r>
              <a:rPr lang="en-US" dirty="0" err="1"/>
              <a:t>Menggambar</a:t>
            </a:r>
            <a:r>
              <a:rPr lang="en-US" dirty="0"/>
              <a:t> </a:t>
            </a:r>
            <a:r>
              <a:rPr lang="en-US" dirty="0" err="1"/>
              <a:t>dengan</a:t>
            </a:r>
            <a:r>
              <a:rPr lang="en-US" dirty="0"/>
              <a:t> </a:t>
            </a:r>
            <a:r>
              <a:rPr lang="en-US" dirty="0" err="1"/>
              <a:t>Matplotlib</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37</a:t>
            </a:fld>
            <a:endParaRPr lang="id-ID" dirty="0"/>
          </a:p>
        </p:txBody>
      </p:sp>
      <p:pic>
        <p:nvPicPr>
          <p:cNvPr id="7" name="Picture 2"/>
          <p:cNvPicPr>
            <a:picLocks noChangeAspect="1" noChangeArrowheads="1"/>
          </p:cNvPicPr>
          <p:nvPr/>
        </p:nvPicPr>
        <p:blipFill>
          <a:blip r:embed="rId3"/>
          <a:srcRect l="13730" t="21632" r="38002" b="32204"/>
          <a:stretch>
            <a:fillRect/>
          </a:stretch>
        </p:blipFill>
        <p:spPr bwMode="auto">
          <a:xfrm>
            <a:off x="236481" y="1324294"/>
            <a:ext cx="8649279" cy="4650828"/>
          </a:xfrm>
          <a:prstGeom prst="rect">
            <a:avLst/>
          </a:prstGeom>
          <a:noFill/>
          <a:ln w="9525">
            <a:noFill/>
            <a:miter lim="800000"/>
            <a:headEnd/>
            <a:tailEnd/>
          </a:ln>
          <a:effectLst/>
        </p:spPr>
      </p:pic>
    </p:spTree>
    <p:extLst>
      <p:ext uri="{BB962C8B-B14F-4D97-AF65-F5344CB8AC3E}">
        <p14:creationId xmlns:p14="http://schemas.microsoft.com/office/powerpoint/2010/main" val="42687528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Pandas </a:t>
            </a:r>
            <a:r>
              <a:rPr lang="en-GB" dirty="0" err="1"/>
              <a:t>dan</a:t>
            </a:r>
            <a:r>
              <a:rPr lang="en-GB" dirty="0"/>
              <a:t> </a:t>
            </a:r>
            <a:r>
              <a:rPr lang="en-GB" dirty="0" err="1"/>
              <a:t>Matplotlib</a:t>
            </a:r>
            <a:endParaRPr lang="id-ID" dirty="0"/>
          </a:p>
        </p:txBody>
      </p:sp>
      <p:sp>
        <p:nvSpPr>
          <p:cNvPr id="4" name="Date Placeholder 3"/>
          <p:cNvSpPr>
            <a:spLocks noGrp="1"/>
          </p:cNvSpPr>
          <p:nvPr>
            <p:ph type="dt" sz="half" idx="10"/>
          </p:nvPr>
        </p:nvSpPr>
        <p:spPr/>
        <p:txBody>
          <a:bodyPr/>
          <a:lstStyle/>
          <a:p>
            <a:fld id="{BBCEA055-A846-4A99-AE5D-0A67ADD4E3EF}" type="datetime1">
              <a:rPr lang="id-ID" smtClean="0"/>
              <a:pPr/>
              <a:t>10/07/2019</a:t>
            </a:fld>
            <a:endParaRPr lang="id-ID"/>
          </a:p>
        </p:txBody>
      </p:sp>
      <p:sp>
        <p:nvSpPr>
          <p:cNvPr id="5" name="Footer Placeholder 4"/>
          <p:cNvSpPr>
            <a:spLocks noGrp="1"/>
          </p:cNvSpPr>
          <p:nvPr>
            <p:ph type="ftr" sz="quarter" idx="11"/>
          </p:nvPr>
        </p:nvSpPr>
        <p:spPr/>
        <p:txBody>
          <a:bodyPr/>
          <a:lstStyle/>
          <a:p>
            <a:r>
              <a:rPr lang="id-ID"/>
              <a:t>Judul Pembahasan Pertemuan Disini</a:t>
            </a:r>
          </a:p>
        </p:txBody>
      </p:sp>
      <p:sp>
        <p:nvSpPr>
          <p:cNvPr id="6" name="Slide Number Placeholder 5"/>
          <p:cNvSpPr>
            <a:spLocks noGrp="1"/>
          </p:cNvSpPr>
          <p:nvPr>
            <p:ph type="sldNum" sz="quarter" idx="12"/>
          </p:nvPr>
        </p:nvSpPr>
        <p:spPr/>
        <p:txBody>
          <a:bodyPr/>
          <a:lstStyle/>
          <a:p>
            <a:fld id="{DF0E258F-04D6-46E9-8B77-0866F5CD991D}" type="slidenum">
              <a:rPr lang="id-ID" smtClean="0"/>
              <a:pPr/>
              <a:t>38</a:t>
            </a:fld>
            <a:endParaRPr lang="id-ID" dirty="0"/>
          </a:p>
        </p:txBody>
      </p:sp>
      <p:sp>
        <p:nvSpPr>
          <p:cNvPr id="3" name="Text Placeholder 2"/>
          <p:cNvSpPr>
            <a:spLocks noGrp="1"/>
          </p:cNvSpPr>
          <p:nvPr>
            <p:ph type="body" idx="4294967295"/>
          </p:nvPr>
        </p:nvSpPr>
        <p:spPr>
          <a:xfrm>
            <a:off x="2955925" y="2482850"/>
            <a:ext cx="6188075" cy="352425"/>
          </a:xfrm>
        </p:spPr>
        <p:txBody>
          <a:bodyPr>
            <a:normAutofit fontScale="62500" lnSpcReduction="20000"/>
          </a:bodyPr>
          <a:lstStyle/>
          <a:p>
            <a:r>
              <a:rPr lang="en-GB" dirty="0" err="1"/>
              <a:t>Bagian</a:t>
            </a:r>
            <a:r>
              <a:rPr lang="en-GB" dirty="0"/>
              <a:t> 3</a:t>
            </a:r>
            <a:endParaRPr lang="id-ID" dirty="0"/>
          </a:p>
        </p:txBody>
      </p:sp>
    </p:spTree>
    <p:extLst>
      <p:ext uri="{BB962C8B-B14F-4D97-AF65-F5344CB8AC3E}">
        <p14:creationId xmlns:p14="http://schemas.microsoft.com/office/powerpoint/2010/main" val="28714162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10/07/2019</a:t>
            </a:fld>
            <a:endParaRPr lang="id-ID"/>
          </a:p>
        </p:txBody>
      </p:sp>
      <p:sp>
        <p:nvSpPr>
          <p:cNvPr id="5" name="Footer Placeholder 4"/>
          <p:cNvSpPr>
            <a:spLocks noGrp="1"/>
          </p:cNvSpPr>
          <p:nvPr>
            <p:ph type="ftr" sz="quarter" idx="11"/>
          </p:nvPr>
        </p:nvSpPr>
        <p:spPr/>
        <p:txBody>
          <a:bodyPr/>
          <a:lstStyle/>
          <a:p>
            <a:r>
              <a:rPr lang="en-US" dirty="0" err="1"/>
              <a:t>Visualisasi</a:t>
            </a:r>
            <a:r>
              <a:rPr lang="en-US" dirty="0"/>
              <a:t> Data </a:t>
            </a:r>
            <a:r>
              <a:rPr lang="en-US" dirty="0" err="1"/>
              <a:t>dengan</a:t>
            </a:r>
            <a:r>
              <a:rPr lang="en-US" dirty="0"/>
              <a:t> Python – </a:t>
            </a:r>
            <a:r>
              <a:rPr lang="en-US" dirty="0" err="1"/>
              <a:t>Datase</a:t>
            </a:r>
            <a:r>
              <a:rPr lang="en-US" dirty="0"/>
              <a:t> </a:t>
            </a:r>
            <a:r>
              <a:rPr lang="en-US" dirty="0" err="1"/>
              <a:t>Imigran</a:t>
            </a:r>
            <a:r>
              <a:rPr lang="en-US" dirty="0"/>
              <a:t> </a:t>
            </a:r>
            <a:r>
              <a:rPr lang="en-US" dirty="0" err="1"/>
              <a:t>di</a:t>
            </a:r>
            <a:r>
              <a:rPr lang="en-US" dirty="0"/>
              <a:t> Canada</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39</a:t>
            </a:fld>
            <a:endParaRPr lang="id-ID" dirty="0"/>
          </a:p>
        </p:txBody>
      </p:sp>
      <p:sp>
        <p:nvSpPr>
          <p:cNvPr id="7" name="Content Placeholder 6"/>
          <p:cNvSpPr>
            <a:spLocks noGrp="1"/>
          </p:cNvSpPr>
          <p:nvPr>
            <p:ph idx="4294967295"/>
          </p:nvPr>
        </p:nvSpPr>
        <p:spPr>
          <a:xfrm>
            <a:off x="328613" y="2206625"/>
            <a:ext cx="8815387" cy="2506663"/>
          </a:xfrm>
        </p:spPr>
        <p:txBody>
          <a:bodyPr anchor="ctr">
            <a:normAutofit fontScale="85000" lnSpcReduction="10000"/>
          </a:bodyPr>
          <a:lstStyle/>
          <a:p>
            <a:pPr marL="457200" indent="-457200">
              <a:buFont typeface="+mj-lt"/>
              <a:buAutoNum type="arabicPeriod"/>
            </a:pPr>
            <a:r>
              <a:rPr lang="en-US" dirty="0" err="1"/>
              <a:t>Divisi</a:t>
            </a:r>
            <a:r>
              <a:rPr lang="en-US" dirty="0"/>
              <a:t> </a:t>
            </a:r>
            <a:r>
              <a:rPr lang="en-US" dirty="0" err="1"/>
              <a:t>populasi</a:t>
            </a:r>
            <a:r>
              <a:rPr lang="en-US" dirty="0"/>
              <a:t> </a:t>
            </a:r>
            <a:r>
              <a:rPr lang="en-US" dirty="0" err="1"/>
              <a:t>negara-negara</a:t>
            </a:r>
            <a:r>
              <a:rPr lang="en-US" dirty="0"/>
              <a:t> </a:t>
            </a:r>
            <a:r>
              <a:rPr lang="en-US" dirty="0" err="1"/>
              <a:t>Amerika</a:t>
            </a:r>
            <a:r>
              <a:rPr lang="en-US" dirty="0"/>
              <a:t> </a:t>
            </a:r>
            <a:r>
              <a:rPr lang="en-US" dirty="0" err="1"/>
              <a:t>mengumpulkan</a:t>
            </a:r>
            <a:r>
              <a:rPr lang="en-US" dirty="0"/>
              <a:t> data yang </a:t>
            </a:r>
            <a:r>
              <a:rPr lang="en-US" dirty="0" err="1"/>
              <a:t>berkaitan</a:t>
            </a:r>
            <a:r>
              <a:rPr lang="en-US" dirty="0"/>
              <a:t> </a:t>
            </a:r>
            <a:r>
              <a:rPr lang="en-US" dirty="0" err="1"/>
              <a:t>dengan</a:t>
            </a:r>
            <a:r>
              <a:rPr lang="en-US" dirty="0"/>
              <a:t> 45 </a:t>
            </a:r>
            <a:r>
              <a:rPr lang="en-US" dirty="0" err="1"/>
              <a:t>negara</a:t>
            </a:r>
            <a:r>
              <a:rPr lang="en-US" dirty="0"/>
              <a:t>.</a:t>
            </a:r>
          </a:p>
          <a:p>
            <a:pPr marL="457200" indent="-457200">
              <a:buFont typeface="+mj-lt"/>
              <a:buAutoNum type="arabicPeriod"/>
            </a:pPr>
            <a:r>
              <a:rPr lang="en-US" dirty="0" err="1"/>
              <a:t>Untuk</a:t>
            </a:r>
            <a:r>
              <a:rPr lang="en-US" dirty="0"/>
              <a:t> </a:t>
            </a:r>
            <a:r>
              <a:rPr lang="en-US" dirty="0" err="1"/>
              <a:t>setiap</a:t>
            </a:r>
            <a:r>
              <a:rPr lang="en-US" dirty="0"/>
              <a:t> </a:t>
            </a:r>
            <a:r>
              <a:rPr lang="en-US" dirty="0" err="1"/>
              <a:t>negara</a:t>
            </a:r>
            <a:r>
              <a:rPr lang="en-US" dirty="0"/>
              <a:t>, data </a:t>
            </a:r>
            <a:r>
              <a:rPr lang="en-US" dirty="0" err="1"/>
              <a:t>tahunan</a:t>
            </a:r>
            <a:r>
              <a:rPr lang="en-US" dirty="0"/>
              <a:t> </a:t>
            </a:r>
            <a:r>
              <a:rPr lang="en-US" dirty="0" err="1"/>
              <a:t>tentang</a:t>
            </a:r>
            <a:r>
              <a:rPr lang="en-US" dirty="0"/>
              <a:t> </a:t>
            </a:r>
            <a:r>
              <a:rPr lang="en-US" dirty="0" err="1"/>
              <a:t>arus</a:t>
            </a:r>
            <a:r>
              <a:rPr lang="en-US" dirty="0"/>
              <a:t> </a:t>
            </a:r>
            <a:r>
              <a:rPr lang="en-US" dirty="0" err="1"/>
              <a:t>migran</a:t>
            </a:r>
            <a:r>
              <a:rPr lang="en-US" dirty="0"/>
              <a:t> </a:t>
            </a:r>
            <a:r>
              <a:rPr lang="en-US" dirty="0" err="1"/>
              <a:t>internasional</a:t>
            </a:r>
            <a:r>
              <a:rPr lang="en-US" dirty="0"/>
              <a:t> </a:t>
            </a:r>
            <a:r>
              <a:rPr lang="en-US" dirty="0" err="1"/>
              <a:t>dilaporkan</a:t>
            </a:r>
            <a:r>
              <a:rPr lang="en-US" dirty="0"/>
              <a:t> </a:t>
            </a:r>
            <a:r>
              <a:rPr lang="en-US" dirty="0" err="1"/>
              <a:t>selain</a:t>
            </a:r>
            <a:r>
              <a:rPr lang="en-US" dirty="0"/>
              <a:t> metadata </a:t>
            </a:r>
            <a:r>
              <a:rPr lang="en-US" dirty="0" err="1"/>
              <a:t>lainnya</a:t>
            </a:r>
            <a:r>
              <a:rPr lang="en-US" dirty="0"/>
              <a:t>.</a:t>
            </a:r>
          </a:p>
          <a:p>
            <a:pPr marL="457200" indent="-457200">
              <a:buFont typeface="+mj-lt"/>
              <a:buAutoNum type="arabicPeriod"/>
            </a:pPr>
            <a:r>
              <a:rPr lang="en-US" dirty="0"/>
              <a:t>Data yang </a:t>
            </a:r>
            <a:r>
              <a:rPr lang="en-US" dirty="0" err="1"/>
              <a:t>digunakan</a:t>
            </a:r>
            <a:r>
              <a:rPr lang="en-US" dirty="0"/>
              <a:t> </a:t>
            </a:r>
            <a:r>
              <a:rPr lang="en-US" dirty="0" err="1"/>
              <a:t>sebagai</a:t>
            </a:r>
            <a:r>
              <a:rPr lang="en-US" dirty="0"/>
              <a:t> </a:t>
            </a:r>
            <a:r>
              <a:rPr lang="en-US" dirty="0" err="1"/>
              <a:t>latihan</a:t>
            </a:r>
            <a:r>
              <a:rPr lang="en-US" dirty="0"/>
              <a:t> </a:t>
            </a:r>
            <a:r>
              <a:rPr lang="en-US" dirty="0" err="1"/>
              <a:t>pada</a:t>
            </a:r>
            <a:r>
              <a:rPr lang="en-US" dirty="0"/>
              <a:t> </a:t>
            </a:r>
            <a:r>
              <a:rPr lang="en-US" dirty="0" err="1"/>
              <a:t>paket</a:t>
            </a:r>
            <a:r>
              <a:rPr lang="en-US" dirty="0"/>
              <a:t> </a:t>
            </a:r>
            <a:r>
              <a:rPr lang="en-US" dirty="0" err="1"/>
              <a:t>metplotlib</a:t>
            </a:r>
            <a:r>
              <a:rPr lang="en-US" dirty="0"/>
              <a:t> </a:t>
            </a:r>
            <a:r>
              <a:rPr lang="en-US" dirty="0" err="1"/>
              <a:t>adalah</a:t>
            </a:r>
            <a:r>
              <a:rPr lang="en-US" dirty="0"/>
              <a:t> data PBB </a:t>
            </a:r>
            <a:r>
              <a:rPr lang="en-US" dirty="0" err="1"/>
              <a:t>tentang</a:t>
            </a:r>
            <a:r>
              <a:rPr lang="en-US" dirty="0"/>
              <a:t> </a:t>
            </a:r>
            <a:r>
              <a:rPr lang="en-US" dirty="0" err="1"/>
              <a:t>imigrasi</a:t>
            </a:r>
            <a:r>
              <a:rPr lang="en-US" dirty="0"/>
              <a:t> </a:t>
            </a:r>
            <a:r>
              <a:rPr lang="en-US" dirty="0" err="1"/>
              <a:t>ke</a:t>
            </a:r>
            <a:r>
              <a:rPr lang="en-US" dirty="0"/>
              <a:t> </a:t>
            </a:r>
            <a:r>
              <a:rPr lang="en-US" dirty="0" err="1"/>
              <a:t>Kanada</a:t>
            </a:r>
            <a:r>
              <a:rPr lang="en-US" dirty="0"/>
              <a:t>.</a:t>
            </a:r>
          </a:p>
        </p:txBody>
      </p:sp>
    </p:spTree>
    <p:extLst>
      <p:ext uri="{BB962C8B-B14F-4D97-AF65-F5344CB8AC3E}">
        <p14:creationId xmlns:p14="http://schemas.microsoft.com/office/powerpoint/2010/main" val="213725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Pendahuluan</a:t>
            </a:r>
            <a:r>
              <a:rPr lang="en-US" dirty="0"/>
              <a:t>: </a:t>
            </a:r>
            <a:r>
              <a:rPr lang="en-US" dirty="0" err="1"/>
              <a:t>Visualisasi</a:t>
            </a:r>
            <a:r>
              <a:rPr lang="en-US" dirty="0"/>
              <a:t> Data</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10/07/2019</a:t>
            </a:fld>
            <a:endParaRPr lang="id-ID"/>
          </a:p>
        </p:txBody>
      </p:sp>
      <p:sp>
        <p:nvSpPr>
          <p:cNvPr id="5" name="Footer Placeholder 4"/>
          <p:cNvSpPr>
            <a:spLocks noGrp="1"/>
          </p:cNvSpPr>
          <p:nvPr>
            <p:ph type="ftr" sz="quarter" idx="11"/>
          </p:nvPr>
        </p:nvSpPr>
        <p:spPr/>
        <p:txBody>
          <a:bodyPr/>
          <a:lstStyle/>
          <a:p>
            <a:r>
              <a:rPr lang="en-US" dirty="0" err="1"/>
              <a:t>Visualisasi</a:t>
            </a:r>
            <a:r>
              <a:rPr lang="en-US" dirty="0"/>
              <a:t> Data </a:t>
            </a:r>
            <a:r>
              <a:rPr lang="en-US" dirty="0" err="1"/>
              <a:t>dengan</a:t>
            </a:r>
            <a:r>
              <a:rPr lang="en-US" dirty="0"/>
              <a:t> Python - </a:t>
            </a:r>
            <a:r>
              <a:rPr lang="en-US" dirty="0" err="1"/>
              <a:t>Pendahuluan</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4</a:t>
            </a:fld>
            <a:endParaRPr lang="id-ID" dirty="0"/>
          </a:p>
        </p:txBody>
      </p:sp>
      <p:sp>
        <p:nvSpPr>
          <p:cNvPr id="7" name="Content Placeholder 6"/>
          <p:cNvSpPr>
            <a:spLocks noGrp="1"/>
          </p:cNvSpPr>
          <p:nvPr>
            <p:ph idx="4294967295"/>
          </p:nvPr>
        </p:nvSpPr>
        <p:spPr>
          <a:xfrm>
            <a:off x="328613" y="2317750"/>
            <a:ext cx="8815387" cy="2506663"/>
          </a:xfrm>
        </p:spPr>
        <p:txBody>
          <a:bodyPr anchor="ctr"/>
          <a:lstStyle/>
          <a:p>
            <a:pPr marL="457200" indent="-457200">
              <a:buFont typeface="+mj-lt"/>
              <a:buAutoNum type="arabicPeriod"/>
            </a:pPr>
            <a:r>
              <a:rPr lang="en-US" dirty="0" err="1"/>
              <a:t>Untuk</a:t>
            </a:r>
            <a:r>
              <a:rPr lang="en-US" dirty="0"/>
              <a:t> </a:t>
            </a:r>
            <a:r>
              <a:rPr lang="en-US" dirty="0" err="1"/>
              <a:t>melakukan</a:t>
            </a:r>
            <a:r>
              <a:rPr lang="en-US" dirty="0"/>
              <a:t> </a:t>
            </a:r>
            <a:r>
              <a:rPr lang="en-US" dirty="0" err="1"/>
              <a:t>eksplorasi</a:t>
            </a:r>
            <a:r>
              <a:rPr lang="en-US" dirty="0"/>
              <a:t> </a:t>
            </a:r>
            <a:r>
              <a:rPr lang="en-US" dirty="0" err="1"/>
              <a:t>pada</a:t>
            </a:r>
            <a:r>
              <a:rPr lang="en-US" dirty="0"/>
              <a:t> </a:t>
            </a:r>
            <a:r>
              <a:rPr lang="en-US" dirty="0" err="1"/>
              <a:t>analisis</a:t>
            </a:r>
            <a:r>
              <a:rPr lang="en-US" dirty="0"/>
              <a:t> data </a:t>
            </a:r>
            <a:endParaRPr lang="id-ID" dirty="0"/>
          </a:p>
          <a:p>
            <a:pPr marL="457200" indent="-457200">
              <a:buFont typeface="+mj-lt"/>
              <a:buAutoNum type="arabicPeriod"/>
            </a:pPr>
            <a:r>
              <a:rPr lang="en-US" dirty="0" err="1"/>
              <a:t>Mengkomunikasikan</a:t>
            </a:r>
            <a:r>
              <a:rPr lang="en-US" dirty="0"/>
              <a:t> data </a:t>
            </a:r>
            <a:r>
              <a:rPr lang="en-US" dirty="0" err="1"/>
              <a:t>dengan</a:t>
            </a:r>
            <a:r>
              <a:rPr lang="en-US" dirty="0"/>
              <a:t> </a:t>
            </a:r>
            <a:r>
              <a:rPr lang="en-US" dirty="0" err="1"/>
              <a:t>jelas</a:t>
            </a:r>
            <a:endParaRPr lang="en-US" dirty="0"/>
          </a:p>
          <a:p>
            <a:pPr marL="457200" indent="-457200">
              <a:buFont typeface="+mj-lt"/>
              <a:buAutoNum type="arabicPeriod"/>
            </a:pPr>
            <a:r>
              <a:rPr lang="en-US" dirty="0" err="1"/>
              <a:t>Representasi</a:t>
            </a:r>
            <a:r>
              <a:rPr lang="en-US" dirty="0"/>
              <a:t> data agar </a:t>
            </a:r>
            <a:r>
              <a:rPr lang="en-US" dirty="0" err="1"/>
              <a:t>tidak</a:t>
            </a:r>
            <a:r>
              <a:rPr lang="en-US" dirty="0"/>
              <a:t> </a:t>
            </a:r>
            <a:r>
              <a:rPr lang="en-US" dirty="0" err="1"/>
              <a:t>ada</a:t>
            </a:r>
            <a:r>
              <a:rPr lang="en-US" dirty="0"/>
              <a:t> data yang bias</a:t>
            </a:r>
          </a:p>
          <a:p>
            <a:pPr marL="457200" indent="-457200">
              <a:buFont typeface="+mj-lt"/>
              <a:buAutoNum type="arabicPeriod"/>
            </a:pPr>
            <a:r>
              <a:rPr lang="en-US" dirty="0" err="1"/>
              <a:t>Digunakan</a:t>
            </a:r>
            <a:r>
              <a:rPr lang="en-US" dirty="0"/>
              <a:t> </a:t>
            </a:r>
            <a:r>
              <a:rPr lang="en-US" dirty="0" err="1"/>
              <a:t>untuk</a:t>
            </a:r>
            <a:r>
              <a:rPr lang="en-US" dirty="0"/>
              <a:t> </a:t>
            </a:r>
            <a:r>
              <a:rPr lang="en-US" dirty="0" err="1"/>
              <a:t>mendukung</a:t>
            </a:r>
            <a:r>
              <a:rPr lang="en-US" dirty="0"/>
              <a:t> </a:t>
            </a:r>
            <a:r>
              <a:rPr lang="en-US" dirty="0" err="1"/>
              <a:t>rekomendasi</a:t>
            </a:r>
            <a:r>
              <a:rPr lang="en-US" dirty="0"/>
              <a:t> </a:t>
            </a:r>
            <a:r>
              <a:rPr lang="en-US" dirty="0" err="1"/>
              <a:t>kepada</a:t>
            </a:r>
            <a:r>
              <a:rPr lang="en-US" dirty="0"/>
              <a:t> </a:t>
            </a:r>
            <a:r>
              <a:rPr lang="en-US" dirty="0" err="1"/>
              <a:t>para</a:t>
            </a:r>
            <a:r>
              <a:rPr lang="en-US" dirty="0"/>
              <a:t> </a:t>
            </a:r>
            <a:r>
              <a:rPr lang="en-US" dirty="0" err="1"/>
              <a:t>pemangku</a:t>
            </a:r>
            <a:r>
              <a:rPr lang="en-US" dirty="0"/>
              <a:t> </a:t>
            </a:r>
            <a:r>
              <a:rPr lang="en-US" dirty="0" err="1"/>
              <a:t>kepentingan</a:t>
            </a:r>
            <a:r>
              <a:rPr lang="en-US" dirty="0"/>
              <a:t> (stakeholders) yang </a:t>
            </a:r>
            <a:r>
              <a:rPr lang="en-US" dirty="0" err="1"/>
              <a:t>berbeda-beda</a:t>
            </a:r>
            <a:endParaRPr lang="en-US" dirty="0"/>
          </a:p>
        </p:txBody>
      </p:sp>
      <p:sp>
        <p:nvSpPr>
          <p:cNvPr id="8" name="Content Placeholder 6"/>
          <p:cNvSpPr txBox="1">
            <a:spLocks/>
          </p:cNvSpPr>
          <p:nvPr/>
        </p:nvSpPr>
        <p:spPr>
          <a:xfrm>
            <a:off x="155851" y="1539767"/>
            <a:ext cx="8814723" cy="667406"/>
          </a:xfrm>
          <a:prstGeom prst="rect">
            <a:avLst/>
          </a:prstGeom>
        </p:spPr>
        <p:txBody>
          <a:bodyPr vert="horz" lIns="91440" tIns="45720" rIns="91440" bIns="45720" rtlCol="0" anchor="ctr">
            <a:normAutofit/>
          </a:bodyPr>
          <a:lstStyle/>
          <a:p>
            <a:pPr marL="457200" marR="0" lvl="0" indent="-457200" algn="l" defTabSz="914400" rtl="0" eaLnBrk="1" fontAlgn="auto" latinLnBrk="0" hangingPunct="1">
              <a:lnSpc>
                <a:spcPct val="100000"/>
              </a:lnSpc>
              <a:spcBef>
                <a:spcPts val="1000"/>
              </a:spcBef>
              <a:spcAft>
                <a:spcPts val="0"/>
              </a:spcAft>
              <a:buClrTx/>
              <a:buSzTx/>
              <a:tabLst/>
              <a:defRPr/>
            </a:pPr>
            <a:r>
              <a:rPr lang="en-US" sz="2000" b="1" u="sng" dirty="0" err="1">
                <a:solidFill>
                  <a:schemeClr val="bg2">
                    <a:lumMod val="25000"/>
                  </a:schemeClr>
                </a:solidFill>
              </a:rPr>
              <a:t>Alasan</a:t>
            </a:r>
            <a:r>
              <a:rPr lang="en-US" sz="2000" b="1" u="sng" dirty="0">
                <a:solidFill>
                  <a:schemeClr val="bg2">
                    <a:lumMod val="25000"/>
                  </a:schemeClr>
                </a:solidFill>
              </a:rPr>
              <a:t> </a:t>
            </a:r>
            <a:r>
              <a:rPr lang="en-US" sz="2000" b="1" u="sng" dirty="0" err="1">
                <a:solidFill>
                  <a:schemeClr val="bg2">
                    <a:lumMod val="25000"/>
                  </a:schemeClr>
                </a:solidFill>
              </a:rPr>
              <a:t>membuat</a:t>
            </a:r>
            <a:r>
              <a:rPr lang="en-US" sz="2000" b="1" u="sng" dirty="0">
                <a:solidFill>
                  <a:schemeClr val="bg2">
                    <a:lumMod val="25000"/>
                  </a:schemeClr>
                </a:solidFill>
              </a:rPr>
              <a:t> </a:t>
            </a:r>
            <a:r>
              <a:rPr lang="en-US" sz="2000" b="1" u="sng" dirty="0" err="1">
                <a:solidFill>
                  <a:schemeClr val="bg2">
                    <a:lumMod val="25000"/>
                  </a:schemeClr>
                </a:solidFill>
              </a:rPr>
              <a:t>visualisasi</a:t>
            </a:r>
            <a:r>
              <a:rPr lang="en-US" sz="2000" b="1" u="sng" dirty="0">
                <a:solidFill>
                  <a:schemeClr val="bg2">
                    <a:lumMod val="25000"/>
                  </a:schemeClr>
                </a:solidFill>
              </a:rPr>
              <a:t> data:</a:t>
            </a:r>
            <a:endParaRPr kumimoji="0" lang="id-ID" sz="1800" b="1" i="0" u="sng" strike="noStrike" kern="1200" cap="none" spc="0" normalizeH="0" baseline="0" noProof="0" dirty="0">
              <a:ln>
                <a:noFill/>
              </a:ln>
              <a:solidFill>
                <a:schemeClr val="bg2">
                  <a:lumMod val="25000"/>
                </a:schemeClr>
              </a:solidFill>
              <a:effectLst/>
              <a:uLnTx/>
              <a:uFillTx/>
              <a:latin typeface="+mn-lt"/>
              <a:ea typeface="+mn-ea"/>
              <a:cs typeface="+mn-cs"/>
            </a:endParaRPr>
          </a:p>
        </p:txBody>
      </p:sp>
    </p:spTree>
    <p:extLst>
      <p:ext uri="{BB962C8B-B14F-4D97-AF65-F5344CB8AC3E}">
        <p14:creationId xmlns:p14="http://schemas.microsoft.com/office/powerpoint/2010/main" val="192193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err="1"/>
              <a:t>Imigrasi</a:t>
            </a:r>
            <a:r>
              <a:rPr lang="en-US" dirty="0"/>
              <a:t> </a:t>
            </a:r>
            <a:r>
              <a:rPr lang="en-US" dirty="0" err="1"/>
              <a:t>di</a:t>
            </a:r>
            <a:r>
              <a:rPr lang="en-US" dirty="0"/>
              <a:t> Canada</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10/07/2019</a:t>
            </a:fld>
            <a:endParaRPr lang="id-ID"/>
          </a:p>
        </p:txBody>
      </p:sp>
      <p:sp>
        <p:nvSpPr>
          <p:cNvPr id="5" name="Footer Placeholder 4"/>
          <p:cNvSpPr>
            <a:spLocks noGrp="1"/>
          </p:cNvSpPr>
          <p:nvPr>
            <p:ph type="ftr" sz="quarter" idx="11"/>
          </p:nvPr>
        </p:nvSpPr>
        <p:spPr/>
        <p:txBody>
          <a:bodyPr/>
          <a:lstStyle/>
          <a:p>
            <a:r>
              <a:rPr lang="en-US" dirty="0" err="1"/>
              <a:t>Visualisasi</a:t>
            </a:r>
            <a:r>
              <a:rPr lang="en-US" dirty="0"/>
              <a:t> Data </a:t>
            </a:r>
            <a:r>
              <a:rPr lang="en-US" dirty="0" err="1"/>
              <a:t>dengan</a:t>
            </a:r>
            <a:r>
              <a:rPr lang="en-US" dirty="0"/>
              <a:t> Python – </a:t>
            </a:r>
            <a:r>
              <a:rPr lang="en-US" dirty="0" err="1"/>
              <a:t>Datase</a:t>
            </a:r>
            <a:r>
              <a:rPr lang="en-US" dirty="0"/>
              <a:t> </a:t>
            </a:r>
            <a:r>
              <a:rPr lang="en-US" dirty="0" err="1"/>
              <a:t>Imigran</a:t>
            </a:r>
            <a:r>
              <a:rPr lang="en-US" dirty="0"/>
              <a:t> </a:t>
            </a:r>
            <a:r>
              <a:rPr lang="en-US" dirty="0" err="1"/>
              <a:t>di</a:t>
            </a:r>
            <a:r>
              <a:rPr lang="en-US" dirty="0"/>
              <a:t> Canada</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40</a:t>
            </a:fld>
            <a:endParaRPr lang="id-ID" dirty="0"/>
          </a:p>
        </p:txBody>
      </p:sp>
      <p:pic>
        <p:nvPicPr>
          <p:cNvPr id="9" name="Picture 2" descr="D:\DTY_PROJECTS\2019_Digital Talent\Matplotlib - extract iamge\DV0101EN - Dataset on Immigration to Canada 243 - YouTube (5-24-2019 11-42-58 AM)\DV0101EN - Dataset on Immigration to Canada 243 - YouTube 061.jpg"/>
          <p:cNvPicPr>
            <a:picLocks noChangeAspect="1" noChangeArrowheads="1"/>
          </p:cNvPicPr>
          <p:nvPr/>
        </p:nvPicPr>
        <p:blipFill>
          <a:blip r:embed="rId3"/>
          <a:srcRect l="11087" t="23612" r="10649" b="14016"/>
          <a:stretch>
            <a:fillRect/>
          </a:stretch>
        </p:blipFill>
        <p:spPr bwMode="auto">
          <a:xfrm>
            <a:off x="110355" y="1403131"/>
            <a:ext cx="8932987" cy="4004442"/>
          </a:xfrm>
          <a:prstGeom prst="rect">
            <a:avLst/>
          </a:prstGeom>
          <a:noFill/>
        </p:spPr>
      </p:pic>
    </p:spTree>
    <p:extLst>
      <p:ext uri="{BB962C8B-B14F-4D97-AF65-F5344CB8AC3E}">
        <p14:creationId xmlns:p14="http://schemas.microsoft.com/office/powerpoint/2010/main" val="14342442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err="1"/>
              <a:t>Imigrasi</a:t>
            </a:r>
            <a:r>
              <a:rPr lang="en-US" dirty="0"/>
              <a:t> </a:t>
            </a:r>
            <a:r>
              <a:rPr lang="en-US" dirty="0" err="1"/>
              <a:t>di</a:t>
            </a:r>
            <a:r>
              <a:rPr lang="en-US" dirty="0"/>
              <a:t> Canada</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10/07/2019</a:t>
            </a:fld>
            <a:endParaRPr lang="id-ID"/>
          </a:p>
        </p:txBody>
      </p:sp>
      <p:sp>
        <p:nvSpPr>
          <p:cNvPr id="5" name="Footer Placeholder 4"/>
          <p:cNvSpPr>
            <a:spLocks noGrp="1"/>
          </p:cNvSpPr>
          <p:nvPr>
            <p:ph type="ftr" sz="quarter" idx="11"/>
          </p:nvPr>
        </p:nvSpPr>
        <p:spPr/>
        <p:txBody>
          <a:bodyPr/>
          <a:lstStyle/>
          <a:p>
            <a:r>
              <a:rPr lang="en-US" dirty="0" err="1"/>
              <a:t>Visualisasi</a:t>
            </a:r>
            <a:r>
              <a:rPr lang="en-US" dirty="0"/>
              <a:t> Data </a:t>
            </a:r>
            <a:r>
              <a:rPr lang="en-US" dirty="0" err="1"/>
              <a:t>dengan</a:t>
            </a:r>
            <a:r>
              <a:rPr lang="en-US" dirty="0"/>
              <a:t> Python – </a:t>
            </a:r>
            <a:r>
              <a:rPr lang="en-US" dirty="0" err="1"/>
              <a:t>Datase</a:t>
            </a:r>
            <a:r>
              <a:rPr lang="en-US" dirty="0"/>
              <a:t> </a:t>
            </a:r>
            <a:r>
              <a:rPr lang="en-US" dirty="0" err="1"/>
              <a:t>Imigran</a:t>
            </a:r>
            <a:r>
              <a:rPr lang="en-US" dirty="0"/>
              <a:t> </a:t>
            </a:r>
            <a:r>
              <a:rPr lang="en-US" dirty="0" err="1"/>
              <a:t>di</a:t>
            </a:r>
            <a:r>
              <a:rPr lang="en-US" dirty="0"/>
              <a:t> Canada</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41</a:t>
            </a:fld>
            <a:endParaRPr lang="id-ID" dirty="0"/>
          </a:p>
        </p:txBody>
      </p:sp>
      <p:pic>
        <p:nvPicPr>
          <p:cNvPr id="7" name="Picture 2" descr="D:\DTY_PROJECTS\2019_Digital Talent\Matplotlib - extract iamge\DV0101EN - Dataset on Immigration to Canada 243 - YouTube (5-24-2019 11-42-58 AM)\DV0101EN - Dataset on Immigration to Canada 243 - YouTube 080.jpg"/>
          <p:cNvPicPr>
            <a:picLocks noChangeAspect="1" noChangeArrowheads="1"/>
          </p:cNvPicPr>
          <p:nvPr/>
        </p:nvPicPr>
        <p:blipFill>
          <a:blip r:embed="rId3"/>
          <a:srcRect l="11037" t="24028" r="10008" b="14355"/>
          <a:stretch>
            <a:fillRect/>
          </a:stretch>
        </p:blipFill>
        <p:spPr bwMode="auto">
          <a:xfrm>
            <a:off x="141888" y="1623849"/>
            <a:ext cx="8870824" cy="3894082"/>
          </a:xfrm>
          <a:prstGeom prst="rect">
            <a:avLst/>
          </a:prstGeom>
          <a:noFill/>
        </p:spPr>
      </p:pic>
    </p:spTree>
    <p:extLst>
      <p:ext uri="{BB962C8B-B14F-4D97-AF65-F5344CB8AC3E}">
        <p14:creationId xmlns:p14="http://schemas.microsoft.com/office/powerpoint/2010/main" val="15615380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Membaca</a:t>
            </a:r>
            <a:r>
              <a:rPr lang="en-US" dirty="0"/>
              <a:t> data</a:t>
            </a:r>
            <a:br>
              <a:rPr lang="en-US" dirty="0"/>
            </a:br>
            <a:r>
              <a:rPr lang="en-US" dirty="0" err="1"/>
              <a:t>pada</a:t>
            </a:r>
            <a:r>
              <a:rPr lang="en-US" dirty="0"/>
              <a:t> </a:t>
            </a:r>
            <a:r>
              <a:rPr lang="en-US" dirty="0" err="1"/>
              <a:t>Dataframe</a:t>
            </a:r>
            <a:r>
              <a:rPr lang="en-US" dirty="0"/>
              <a:t> Pandas</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10/07/2019</a:t>
            </a:fld>
            <a:endParaRPr lang="id-ID"/>
          </a:p>
        </p:txBody>
      </p:sp>
      <p:sp>
        <p:nvSpPr>
          <p:cNvPr id="5" name="Footer Placeholder 4"/>
          <p:cNvSpPr>
            <a:spLocks noGrp="1"/>
          </p:cNvSpPr>
          <p:nvPr>
            <p:ph type="ftr" sz="quarter" idx="11"/>
          </p:nvPr>
        </p:nvSpPr>
        <p:spPr/>
        <p:txBody>
          <a:bodyPr/>
          <a:lstStyle/>
          <a:p>
            <a:r>
              <a:rPr lang="en-US" dirty="0" err="1"/>
              <a:t>Visualisasi</a:t>
            </a:r>
            <a:r>
              <a:rPr lang="en-US" dirty="0"/>
              <a:t> Data </a:t>
            </a:r>
            <a:r>
              <a:rPr lang="en-US" dirty="0" err="1"/>
              <a:t>dengan</a:t>
            </a:r>
            <a:r>
              <a:rPr lang="en-US" dirty="0"/>
              <a:t> Python – </a:t>
            </a:r>
            <a:r>
              <a:rPr lang="en-US" dirty="0" err="1"/>
              <a:t>Datase</a:t>
            </a:r>
            <a:r>
              <a:rPr lang="en-US" dirty="0"/>
              <a:t> </a:t>
            </a:r>
            <a:r>
              <a:rPr lang="en-US" dirty="0" err="1"/>
              <a:t>Imigran</a:t>
            </a:r>
            <a:r>
              <a:rPr lang="en-US" dirty="0"/>
              <a:t> </a:t>
            </a:r>
            <a:r>
              <a:rPr lang="en-US" dirty="0" err="1"/>
              <a:t>di</a:t>
            </a:r>
            <a:r>
              <a:rPr lang="en-US" dirty="0"/>
              <a:t> Canada</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42</a:t>
            </a:fld>
            <a:endParaRPr lang="id-ID" dirty="0"/>
          </a:p>
        </p:txBody>
      </p:sp>
      <p:pic>
        <p:nvPicPr>
          <p:cNvPr id="7" name="Picture 2" descr="D:\DTY_PROJECTS\2019_Digital Talent\Matplotlib - extract iamge\DV0101EN - Dataset on Immigration to Canada 243 - YouTube (5-24-2019 11-42-58 AM)\DV0101EN - Dataset on Immigration to Canada 243 - YouTube 105.jpg"/>
          <p:cNvPicPr>
            <a:picLocks noChangeAspect="1" noChangeArrowheads="1"/>
          </p:cNvPicPr>
          <p:nvPr/>
        </p:nvPicPr>
        <p:blipFill>
          <a:blip r:embed="rId3"/>
          <a:srcRect l="14009" t="25805" r="22400" b="58272"/>
          <a:stretch>
            <a:fillRect/>
          </a:stretch>
        </p:blipFill>
        <p:spPr bwMode="auto">
          <a:xfrm>
            <a:off x="94597" y="2427890"/>
            <a:ext cx="8686796" cy="1223506"/>
          </a:xfrm>
          <a:prstGeom prst="rect">
            <a:avLst/>
          </a:prstGeom>
          <a:noFill/>
        </p:spPr>
      </p:pic>
      <p:pic>
        <p:nvPicPr>
          <p:cNvPr id="8" name="Picture 2" descr="D:\DTY_PROJECTS\2019_Digital Talent\Matplotlib - extract iamge\DV0101EN - Dataset on Immigration to Canada 243 - YouTube (5-24-2019 11-42-58 AM)\DV0101EN - Dataset on Immigration to Canada 243 - YouTube 112.jpg"/>
          <p:cNvPicPr>
            <a:picLocks noChangeAspect="1" noChangeArrowheads="1"/>
          </p:cNvPicPr>
          <p:nvPr/>
        </p:nvPicPr>
        <p:blipFill>
          <a:blip r:embed="rId4"/>
          <a:srcRect l="13383" t="42815" r="22085" b="40546"/>
          <a:stretch>
            <a:fillRect/>
          </a:stretch>
        </p:blipFill>
        <p:spPr bwMode="auto">
          <a:xfrm>
            <a:off x="63063" y="3894085"/>
            <a:ext cx="8623738" cy="1250770"/>
          </a:xfrm>
          <a:prstGeom prst="rect">
            <a:avLst/>
          </a:prstGeom>
          <a:noFill/>
        </p:spPr>
      </p:pic>
    </p:spTree>
    <p:extLst>
      <p:ext uri="{BB962C8B-B14F-4D97-AF65-F5344CB8AC3E}">
        <p14:creationId xmlns:p14="http://schemas.microsoft.com/office/powerpoint/2010/main" val="280424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Membaca</a:t>
            </a:r>
            <a:r>
              <a:rPr lang="en-US" dirty="0"/>
              <a:t> data</a:t>
            </a:r>
            <a:br>
              <a:rPr lang="en-US" dirty="0"/>
            </a:br>
            <a:r>
              <a:rPr lang="en-US" dirty="0" err="1"/>
              <a:t>pada</a:t>
            </a:r>
            <a:r>
              <a:rPr lang="en-US" dirty="0"/>
              <a:t> </a:t>
            </a:r>
            <a:r>
              <a:rPr lang="en-US" dirty="0" err="1"/>
              <a:t>Dataframe</a:t>
            </a:r>
            <a:r>
              <a:rPr lang="en-US" dirty="0"/>
              <a:t> Pandas</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10/07/2019</a:t>
            </a:fld>
            <a:endParaRPr lang="id-ID"/>
          </a:p>
        </p:txBody>
      </p:sp>
      <p:sp>
        <p:nvSpPr>
          <p:cNvPr id="5" name="Footer Placeholder 4"/>
          <p:cNvSpPr>
            <a:spLocks noGrp="1"/>
          </p:cNvSpPr>
          <p:nvPr>
            <p:ph type="ftr" sz="quarter" idx="11"/>
          </p:nvPr>
        </p:nvSpPr>
        <p:spPr/>
        <p:txBody>
          <a:bodyPr/>
          <a:lstStyle/>
          <a:p>
            <a:r>
              <a:rPr lang="en-US" dirty="0" err="1"/>
              <a:t>Visualisasi</a:t>
            </a:r>
            <a:r>
              <a:rPr lang="en-US" dirty="0"/>
              <a:t> Data </a:t>
            </a:r>
            <a:r>
              <a:rPr lang="en-US" dirty="0" err="1"/>
              <a:t>dengan</a:t>
            </a:r>
            <a:r>
              <a:rPr lang="en-US" dirty="0"/>
              <a:t> Python – </a:t>
            </a:r>
            <a:r>
              <a:rPr lang="en-US" dirty="0" err="1"/>
              <a:t>Datase</a:t>
            </a:r>
            <a:r>
              <a:rPr lang="en-US" dirty="0"/>
              <a:t> </a:t>
            </a:r>
            <a:r>
              <a:rPr lang="en-US" dirty="0" err="1"/>
              <a:t>Imigran</a:t>
            </a:r>
            <a:r>
              <a:rPr lang="en-US" dirty="0"/>
              <a:t> </a:t>
            </a:r>
            <a:r>
              <a:rPr lang="en-US" dirty="0" err="1"/>
              <a:t>di</a:t>
            </a:r>
            <a:r>
              <a:rPr lang="en-US" dirty="0"/>
              <a:t> Canada</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43</a:t>
            </a:fld>
            <a:endParaRPr lang="id-ID" dirty="0"/>
          </a:p>
        </p:txBody>
      </p:sp>
      <p:pic>
        <p:nvPicPr>
          <p:cNvPr id="7" name="Picture 2" descr="D:\DTY_PROJECTS\2019_Digital Talent\Matplotlib - extract iamge\DV0101EN - Dataset on Immigration to Canada 243 - YouTube (5-24-2019 11-42-58 AM)\DV0101EN - Dataset on Immigration to Canada 243 - YouTube 129.jpg"/>
          <p:cNvPicPr>
            <a:picLocks noChangeAspect="1" noChangeArrowheads="1"/>
          </p:cNvPicPr>
          <p:nvPr/>
        </p:nvPicPr>
        <p:blipFill>
          <a:blip r:embed="rId3"/>
          <a:srcRect l="13692" t="25997" r="15787" b="17697"/>
          <a:stretch>
            <a:fillRect/>
          </a:stretch>
        </p:blipFill>
        <p:spPr bwMode="auto">
          <a:xfrm>
            <a:off x="204939" y="1797268"/>
            <a:ext cx="8670571" cy="3894084"/>
          </a:xfrm>
          <a:prstGeom prst="rect">
            <a:avLst/>
          </a:prstGeom>
          <a:noFill/>
        </p:spPr>
      </p:pic>
    </p:spTree>
    <p:extLst>
      <p:ext uri="{BB962C8B-B14F-4D97-AF65-F5344CB8AC3E}">
        <p14:creationId xmlns:p14="http://schemas.microsoft.com/office/powerpoint/2010/main" val="36984952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Tampilan</a:t>
            </a:r>
            <a:r>
              <a:rPr lang="en-US" dirty="0"/>
              <a:t> </a:t>
            </a:r>
            <a:r>
              <a:rPr lang="en-US" dirty="0" err="1"/>
              <a:t>Dataframe</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10/07/2019</a:t>
            </a:fld>
            <a:endParaRPr lang="id-ID"/>
          </a:p>
        </p:txBody>
      </p:sp>
      <p:sp>
        <p:nvSpPr>
          <p:cNvPr id="5" name="Footer Placeholder 4"/>
          <p:cNvSpPr>
            <a:spLocks noGrp="1"/>
          </p:cNvSpPr>
          <p:nvPr>
            <p:ph type="ftr" sz="quarter" idx="11"/>
          </p:nvPr>
        </p:nvSpPr>
        <p:spPr/>
        <p:txBody>
          <a:bodyPr/>
          <a:lstStyle/>
          <a:p>
            <a:r>
              <a:rPr lang="en-US" dirty="0" err="1"/>
              <a:t>Visualisasi</a:t>
            </a:r>
            <a:r>
              <a:rPr lang="en-US" dirty="0"/>
              <a:t> Data </a:t>
            </a:r>
            <a:r>
              <a:rPr lang="en-US" dirty="0" err="1"/>
              <a:t>dengan</a:t>
            </a:r>
            <a:r>
              <a:rPr lang="en-US" dirty="0"/>
              <a:t> Python – </a:t>
            </a:r>
            <a:r>
              <a:rPr lang="en-US" dirty="0" err="1"/>
              <a:t>Datase</a:t>
            </a:r>
            <a:r>
              <a:rPr lang="en-US" dirty="0"/>
              <a:t> </a:t>
            </a:r>
            <a:r>
              <a:rPr lang="en-US" dirty="0" err="1"/>
              <a:t>Imigran</a:t>
            </a:r>
            <a:r>
              <a:rPr lang="en-US" dirty="0"/>
              <a:t> </a:t>
            </a:r>
            <a:r>
              <a:rPr lang="en-US" dirty="0" err="1"/>
              <a:t>di</a:t>
            </a:r>
            <a:r>
              <a:rPr lang="en-US" dirty="0"/>
              <a:t> Canada</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44</a:t>
            </a:fld>
            <a:endParaRPr lang="id-ID" dirty="0"/>
          </a:p>
        </p:txBody>
      </p:sp>
      <p:pic>
        <p:nvPicPr>
          <p:cNvPr id="7" name="Picture 2" descr="D:\DTY_PROJECTS\2019_Digital Talent\Matplotlib - extract iamge\DV0101EN - Dataset on Immigration to Canada 243 - YouTube (5-24-2019 11-42-58 AM)\DV0101EN - Dataset on Immigration to Canada 243 - YouTube 146.jpg"/>
          <p:cNvPicPr>
            <a:picLocks noChangeAspect="1" noChangeArrowheads="1"/>
          </p:cNvPicPr>
          <p:nvPr/>
        </p:nvPicPr>
        <p:blipFill>
          <a:blip r:embed="rId3"/>
          <a:srcRect l="8999" t="27796" r="8816" b="22077"/>
          <a:stretch>
            <a:fillRect/>
          </a:stretch>
        </p:blipFill>
        <p:spPr bwMode="auto">
          <a:xfrm>
            <a:off x="141883" y="1702677"/>
            <a:ext cx="8822958" cy="3026980"/>
          </a:xfrm>
          <a:prstGeom prst="rect">
            <a:avLst/>
          </a:prstGeom>
          <a:noFill/>
        </p:spPr>
      </p:pic>
    </p:spTree>
    <p:extLst>
      <p:ext uri="{BB962C8B-B14F-4D97-AF65-F5344CB8AC3E}">
        <p14:creationId xmlns:p14="http://schemas.microsoft.com/office/powerpoint/2010/main" val="15212516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Line Plot</a:t>
            </a:r>
            <a:endParaRPr lang="id-ID" dirty="0"/>
          </a:p>
        </p:txBody>
      </p:sp>
      <p:sp>
        <p:nvSpPr>
          <p:cNvPr id="4" name="Date Placeholder 3"/>
          <p:cNvSpPr>
            <a:spLocks noGrp="1"/>
          </p:cNvSpPr>
          <p:nvPr>
            <p:ph type="dt" sz="half" idx="10"/>
          </p:nvPr>
        </p:nvSpPr>
        <p:spPr/>
        <p:txBody>
          <a:bodyPr/>
          <a:lstStyle/>
          <a:p>
            <a:fld id="{BBCEA055-A846-4A99-AE5D-0A67ADD4E3EF}" type="datetime1">
              <a:rPr lang="id-ID" smtClean="0"/>
              <a:pPr/>
              <a:t>10/07/2019</a:t>
            </a:fld>
            <a:endParaRPr lang="id-ID"/>
          </a:p>
        </p:txBody>
      </p:sp>
      <p:sp>
        <p:nvSpPr>
          <p:cNvPr id="5" name="Footer Placeholder 4"/>
          <p:cNvSpPr>
            <a:spLocks noGrp="1"/>
          </p:cNvSpPr>
          <p:nvPr>
            <p:ph type="ftr" sz="quarter" idx="11"/>
          </p:nvPr>
        </p:nvSpPr>
        <p:spPr/>
        <p:txBody>
          <a:bodyPr/>
          <a:lstStyle/>
          <a:p>
            <a:r>
              <a:rPr lang="id-ID"/>
              <a:t>Judul Pembahasan Pertemuan Disini</a:t>
            </a:r>
          </a:p>
        </p:txBody>
      </p:sp>
      <p:sp>
        <p:nvSpPr>
          <p:cNvPr id="6" name="Slide Number Placeholder 5"/>
          <p:cNvSpPr>
            <a:spLocks noGrp="1"/>
          </p:cNvSpPr>
          <p:nvPr>
            <p:ph type="sldNum" sz="quarter" idx="12"/>
          </p:nvPr>
        </p:nvSpPr>
        <p:spPr/>
        <p:txBody>
          <a:bodyPr/>
          <a:lstStyle/>
          <a:p>
            <a:fld id="{DF0E258F-04D6-46E9-8B77-0866F5CD991D}" type="slidenum">
              <a:rPr lang="id-ID" smtClean="0"/>
              <a:pPr/>
              <a:t>45</a:t>
            </a:fld>
            <a:endParaRPr lang="id-ID" dirty="0"/>
          </a:p>
        </p:txBody>
      </p:sp>
      <p:sp>
        <p:nvSpPr>
          <p:cNvPr id="3" name="Text Placeholder 2"/>
          <p:cNvSpPr>
            <a:spLocks noGrp="1"/>
          </p:cNvSpPr>
          <p:nvPr>
            <p:ph type="body" idx="4294967295"/>
          </p:nvPr>
        </p:nvSpPr>
        <p:spPr>
          <a:xfrm>
            <a:off x="2955925" y="2452688"/>
            <a:ext cx="6188075" cy="382587"/>
          </a:xfrm>
        </p:spPr>
        <p:txBody>
          <a:bodyPr>
            <a:normAutofit fontScale="70000" lnSpcReduction="20000"/>
          </a:bodyPr>
          <a:lstStyle/>
          <a:p>
            <a:r>
              <a:rPr lang="en-GB" dirty="0" err="1"/>
              <a:t>Bagian</a:t>
            </a:r>
            <a:r>
              <a:rPr lang="en-GB" dirty="0"/>
              <a:t> 4</a:t>
            </a:r>
            <a:endParaRPr lang="id-ID" dirty="0"/>
          </a:p>
        </p:txBody>
      </p:sp>
    </p:spTree>
    <p:extLst>
      <p:ext uri="{BB962C8B-B14F-4D97-AF65-F5344CB8AC3E}">
        <p14:creationId xmlns:p14="http://schemas.microsoft.com/office/powerpoint/2010/main" val="13292565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 Plots</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10/07/2019</a:t>
            </a:fld>
            <a:endParaRPr lang="id-ID"/>
          </a:p>
        </p:txBody>
      </p:sp>
      <p:sp>
        <p:nvSpPr>
          <p:cNvPr id="5" name="Footer Placeholder 4"/>
          <p:cNvSpPr>
            <a:spLocks noGrp="1"/>
          </p:cNvSpPr>
          <p:nvPr>
            <p:ph type="ftr" sz="quarter" idx="11"/>
          </p:nvPr>
        </p:nvSpPr>
        <p:spPr/>
        <p:txBody>
          <a:bodyPr/>
          <a:lstStyle/>
          <a:p>
            <a:r>
              <a:rPr lang="en-US" dirty="0" err="1"/>
              <a:t>Visualisasi</a:t>
            </a:r>
            <a:r>
              <a:rPr lang="en-US" dirty="0"/>
              <a:t> Data </a:t>
            </a:r>
            <a:r>
              <a:rPr lang="en-US" dirty="0" err="1"/>
              <a:t>dengan</a:t>
            </a:r>
            <a:r>
              <a:rPr lang="en-US" dirty="0"/>
              <a:t> Python – Line Plots</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46</a:t>
            </a:fld>
            <a:endParaRPr lang="id-ID" dirty="0"/>
          </a:p>
        </p:txBody>
      </p:sp>
      <p:sp>
        <p:nvSpPr>
          <p:cNvPr id="7" name="Content Placeholder 6"/>
          <p:cNvSpPr>
            <a:spLocks noGrp="1"/>
          </p:cNvSpPr>
          <p:nvPr>
            <p:ph idx="4294967295"/>
          </p:nvPr>
        </p:nvSpPr>
        <p:spPr>
          <a:xfrm>
            <a:off x="328613" y="1512888"/>
            <a:ext cx="8815387" cy="1104900"/>
          </a:xfrm>
        </p:spPr>
        <p:txBody>
          <a:bodyPr anchor="ctr">
            <a:normAutofit fontScale="85000" lnSpcReduction="20000"/>
          </a:bodyPr>
          <a:lstStyle/>
          <a:p>
            <a:pPr marL="0" indent="0">
              <a:buNone/>
            </a:pPr>
            <a:r>
              <a:rPr lang="en-US" dirty="0"/>
              <a:t>Line  plots </a:t>
            </a:r>
            <a:r>
              <a:rPr lang="en-US" dirty="0" err="1"/>
              <a:t>adalah</a:t>
            </a:r>
            <a:r>
              <a:rPr lang="en-US" dirty="0"/>
              <a:t> </a:t>
            </a:r>
            <a:r>
              <a:rPr lang="en-US" dirty="0" err="1"/>
              <a:t>jenis</a:t>
            </a:r>
            <a:r>
              <a:rPr lang="en-US" dirty="0"/>
              <a:t> plot yang </a:t>
            </a:r>
            <a:r>
              <a:rPr lang="en-US" dirty="0" err="1"/>
              <a:t>menampilkan</a:t>
            </a:r>
            <a:r>
              <a:rPr lang="en-US" dirty="0"/>
              <a:t> </a:t>
            </a:r>
            <a:r>
              <a:rPr lang="en-US" dirty="0" err="1"/>
              <a:t>informasi</a:t>
            </a:r>
            <a:r>
              <a:rPr lang="en-US" dirty="0"/>
              <a:t> </a:t>
            </a:r>
            <a:r>
              <a:rPr lang="en-US" dirty="0" err="1"/>
              <a:t>sebagai</a:t>
            </a:r>
            <a:r>
              <a:rPr lang="en-US" dirty="0"/>
              <a:t> </a:t>
            </a:r>
            <a:r>
              <a:rPr lang="en-US" dirty="0" err="1"/>
              <a:t>serangkaian</a:t>
            </a:r>
            <a:r>
              <a:rPr lang="en-US" dirty="0"/>
              <a:t> </a:t>
            </a:r>
            <a:r>
              <a:rPr lang="en-US" dirty="0" err="1"/>
              <a:t>titik</a:t>
            </a:r>
            <a:r>
              <a:rPr lang="en-US" dirty="0"/>
              <a:t> data yang </a:t>
            </a:r>
            <a:r>
              <a:rPr lang="en-US" dirty="0" err="1"/>
              <a:t>disebut</a:t>
            </a:r>
            <a:r>
              <a:rPr lang="en-US" dirty="0"/>
              <a:t> "</a:t>
            </a:r>
            <a:r>
              <a:rPr lang="en-US" dirty="0" err="1"/>
              <a:t>penanda</a:t>
            </a:r>
            <a:r>
              <a:rPr lang="en-US" dirty="0"/>
              <a:t>" yang </a:t>
            </a:r>
            <a:r>
              <a:rPr lang="en-US" dirty="0" err="1"/>
              <a:t>dihubungkan</a:t>
            </a:r>
            <a:r>
              <a:rPr lang="en-US" dirty="0"/>
              <a:t> </a:t>
            </a:r>
            <a:r>
              <a:rPr lang="en-US" dirty="0" err="1"/>
              <a:t>oleh</a:t>
            </a:r>
            <a:r>
              <a:rPr lang="en-US" dirty="0"/>
              <a:t> </a:t>
            </a:r>
            <a:r>
              <a:rPr lang="en-US" dirty="0" err="1"/>
              <a:t>segmen</a:t>
            </a:r>
            <a:r>
              <a:rPr lang="en-US" dirty="0"/>
              <a:t> </a:t>
            </a:r>
            <a:r>
              <a:rPr lang="en-US" dirty="0" err="1"/>
              <a:t>garis</a:t>
            </a:r>
            <a:r>
              <a:rPr lang="en-US" dirty="0"/>
              <a:t> </a:t>
            </a:r>
            <a:r>
              <a:rPr lang="en-US" dirty="0" err="1"/>
              <a:t>lurus</a:t>
            </a:r>
            <a:r>
              <a:rPr lang="en-US" dirty="0"/>
              <a:t>.</a:t>
            </a:r>
          </a:p>
        </p:txBody>
      </p:sp>
      <p:pic>
        <p:nvPicPr>
          <p:cNvPr id="8" name="Picture 2" descr="D:\DTY_PROJECTS\2019_Digital Talent\Matplotlib - extract iamge\DV0101EN - Line Plots 341 - YouTube (5-24-2019 11-43-00 AM)\DV0101EN - Line Plots 341 - YouTube 086.jpg"/>
          <p:cNvPicPr>
            <a:picLocks noChangeAspect="1" noChangeArrowheads="1"/>
          </p:cNvPicPr>
          <p:nvPr/>
        </p:nvPicPr>
        <p:blipFill>
          <a:blip r:embed="rId3"/>
          <a:srcRect l="30938" t="40147" r="27382" b="8554"/>
          <a:stretch>
            <a:fillRect/>
          </a:stretch>
        </p:blipFill>
        <p:spPr bwMode="auto">
          <a:xfrm>
            <a:off x="1765775" y="2617082"/>
            <a:ext cx="5360276" cy="3710961"/>
          </a:xfrm>
          <a:prstGeom prst="rect">
            <a:avLst/>
          </a:prstGeom>
          <a:noFill/>
        </p:spPr>
      </p:pic>
    </p:spTree>
    <p:extLst>
      <p:ext uri="{BB962C8B-B14F-4D97-AF65-F5344CB8AC3E}">
        <p14:creationId xmlns:p14="http://schemas.microsoft.com/office/powerpoint/2010/main" val="4101841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 Recap</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10/07/2019</a:t>
            </a:fld>
            <a:endParaRPr lang="id-ID"/>
          </a:p>
        </p:txBody>
      </p:sp>
      <p:sp>
        <p:nvSpPr>
          <p:cNvPr id="5" name="Footer Placeholder 4"/>
          <p:cNvSpPr>
            <a:spLocks noGrp="1"/>
          </p:cNvSpPr>
          <p:nvPr>
            <p:ph type="ftr" sz="quarter" idx="11"/>
          </p:nvPr>
        </p:nvSpPr>
        <p:spPr/>
        <p:txBody>
          <a:bodyPr/>
          <a:lstStyle/>
          <a:p>
            <a:r>
              <a:rPr lang="en-US" dirty="0" err="1"/>
              <a:t>Visualisasi</a:t>
            </a:r>
            <a:r>
              <a:rPr lang="en-US" dirty="0"/>
              <a:t> Data </a:t>
            </a:r>
            <a:r>
              <a:rPr lang="en-US" dirty="0" err="1"/>
              <a:t>dengan</a:t>
            </a:r>
            <a:r>
              <a:rPr lang="en-US" dirty="0"/>
              <a:t> Python – Line Plots</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47</a:t>
            </a:fld>
            <a:endParaRPr lang="id-ID" dirty="0"/>
          </a:p>
        </p:txBody>
      </p:sp>
      <p:pic>
        <p:nvPicPr>
          <p:cNvPr id="10" name="Picture 2" descr="D:\DTY_PROJECTS\2019_Digital Talent\Matplotlib - extract iamge\DV0101EN - Line Plots 341 - YouTube (5-24-2019 11-43-00 AM)\DV0101EN - Line Plots 341 - YouTube 111.jpg"/>
          <p:cNvPicPr>
            <a:picLocks noChangeAspect="1" noChangeArrowheads="1"/>
          </p:cNvPicPr>
          <p:nvPr/>
        </p:nvPicPr>
        <p:blipFill>
          <a:blip r:embed="rId3"/>
          <a:srcRect l="9159" t="32172" r="9407" b="28398"/>
          <a:stretch>
            <a:fillRect/>
          </a:stretch>
        </p:blipFill>
        <p:spPr bwMode="auto">
          <a:xfrm>
            <a:off x="94579" y="2333297"/>
            <a:ext cx="8970592" cy="2443210"/>
          </a:xfrm>
          <a:prstGeom prst="rect">
            <a:avLst/>
          </a:prstGeom>
          <a:noFill/>
        </p:spPr>
      </p:pic>
    </p:spTree>
    <p:extLst>
      <p:ext uri="{BB962C8B-B14F-4D97-AF65-F5344CB8AC3E}">
        <p14:creationId xmlns:p14="http://schemas.microsoft.com/office/powerpoint/2010/main" val="3562727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 - Processed</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10/07/2019</a:t>
            </a:fld>
            <a:endParaRPr lang="id-ID"/>
          </a:p>
        </p:txBody>
      </p:sp>
      <p:sp>
        <p:nvSpPr>
          <p:cNvPr id="5" name="Footer Placeholder 4"/>
          <p:cNvSpPr>
            <a:spLocks noGrp="1"/>
          </p:cNvSpPr>
          <p:nvPr>
            <p:ph type="ftr" sz="quarter" idx="11"/>
          </p:nvPr>
        </p:nvSpPr>
        <p:spPr/>
        <p:txBody>
          <a:bodyPr/>
          <a:lstStyle/>
          <a:p>
            <a:r>
              <a:rPr lang="en-US" dirty="0" err="1"/>
              <a:t>Visualisasi</a:t>
            </a:r>
            <a:r>
              <a:rPr lang="en-US" dirty="0"/>
              <a:t> Data </a:t>
            </a:r>
            <a:r>
              <a:rPr lang="en-US" dirty="0" err="1"/>
              <a:t>dengan</a:t>
            </a:r>
            <a:r>
              <a:rPr lang="en-US" dirty="0"/>
              <a:t> Python – Line Plots</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48</a:t>
            </a:fld>
            <a:endParaRPr lang="id-ID" dirty="0"/>
          </a:p>
        </p:txBody>
      </p:sp>
      <p:pic>
        <p:nvPicPr>
          <p:cNvPr id="7" name="Picture 2" descr="D:\DTY_PROJECTS\2019_Digital Talent\Matplotlib - extract iamge\DV0101EN - Line Plots 341 - YouTube (5-24-2019 11-43-00 AM)\DV0101EN - Line Plots 341 - YouTube 147.jpg"/>
          <p:cNvPicPr>
            <a:picLocks noChangeAspect="1" noChangeArrowheads="1"/>
          </p:cNvPicPr>
          <p:nvPr/>
        </p:nvPicPr>
        <p:blipFill>
          <a:blip r:embed="rId3"/>
          <a:srcRect l="8844" t="28405" r="9344" b="17405"/>
          <a:stretch>
            <a:fillRect/>
          </a:stretch>
        </p:blipFill>
        <p:spPr bwMode="auto">
          <a:xfrm>
            <a:off x="110349" y="1797259"/>
            <a:ext cx="8928210" cy="3326534"/>
          </a:xfrm>
          <a:prstGeom prst="rect">
            <a:avLst/>
          </a:prstGeom>
          <a:noFill/>
        </p:spPr>
      </p:pic>
    </p:spTree>
    <p:extLst>
      <p:ext uri="{BB962C8B-B14F-4D97-AF65-F5344CB8AC3E}">
        <p14:creationId xmlns:p14="http://schemas.microsoft.com/office/powerpoint/2010/main" val="33834578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Membuat</a:t>
            </a:r>
            <a:r>
              <a:rPr lang="en-US" dirty="0"/>
              <a:t> Line Plots</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10/07/2019</a:t>
            </a:fld>
            <a:endParaRPr lang="id-ID"/>
          </a:p>
        </p:txBody>
      </p:sp>
      <p:sp>
        <p:nvSpPr>
          <p:cNvPr id="5" name="Footer Placeholder 4"/>
          <p:cNvSpPr>
            <a:spLocks noGrp="1"/>
          </p:cNvSpPr>
          <p:nvPr>
            <p:ph type="ftr" sz="quarter" idx="11"/>
          </p:nvPr>
        </p:nvSpPr>
        <p:spPr/>
        <p:txBody>
          <a:bodyPr/>
          <a:lstStyle/>
          <a:p>
            <a:r>
              <a:rPr lang="en-US" dirty="0" err="1"/>
              <a:t>Visualisasi</a:t>
            </a:r>
            <a:r>
              <a:rPr lang="en-US" dirty="0"/>
              <a:t> Data </a:t>
            </a:r>
            <a:r>
              <a:rPr lang="en-US" dirty="0" err="1"/>
              <a:t>dengan</a:t>
            </a:r>
            <a:r>
              <a:rPr lang="en-US" dirty="0"/>
              <a:t> Python – Line Plots</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49</a:t>
            </a:fld>
            <a:endParaRPr lang="id-ID" dirty="0"/>
          </a:p>
        </p:txBody>
      </p:sp>
      <p:pic>
        <p:nvPicPr>
          <p:cNvPr id="7" name="Picture 2" descr="D:\DTY_PROJECTS\2019_Digital Talent\Matplotlib - extract iamge\DV0101EN - Line Plots 341 - YouTube (5-24-2019 11-43-00 AM)\DV0101EN - Line Plots 341 - YouTube 195.jpg"/>
          <p:cNvPicPr>
            <a:picLocks noChangeAspect="1" noChangeArrowheads="1"/>
          </p:cNvPicPr>
          <p:nvPr/>
        </p:nvPicPr>
        <p:blipFill>
          <a:blip r:embed="rId3"/>
          <a:srcRect l="10394" t="36278" r="54174" b="24674"/>
          <a:stretch>
            <a:fillRect/>
          </a:stretch>
        </p:blipFill>
        <p:spPr bwMode="auto">
          <a:xfrm>
            <a:off x="677917" y="1939157"/>
            <a:ext cx="6637283" cy="4114515"/>
          </a:xfrm>
          <a:prstGeom prst="rect">
            <a:avLst/>
          </a:prstGeom>
          <a:noFill/>
        </p:spPr>
      </p:pic>
    </p:spTree>
    <p:extLst>
      <p:ext uri="{BB962C8B-B14F-4D97-AF65-F5344CB8AC3E}">
        <p14:creationId xmlns:p14="http://schemas.microsoft.com/office/powerpoint/2010/main" val="1309869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Pendahuluan</a:t>
            </a:r>
            <a:r>
              <a:rPr lang="en-US" dirty="0"/>
              <a:t>: </a:t>
            </a:r>
            <a:r>
              <a:rPr lang="en-US" dirty="0" err="1"/>
              <a:t>Visualisasi</a:t>
            </a:r>
            <a:r>
              <a:rPr lang="en-US" dirty="0"/>
              <a:t> Data</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10/07/2019</a:t>
            </a:fld>
            <a:endParaRPr lang="id-ID"/>
          </a:p>
        </p:txBody>
      </p:sp>
      <p:sp>
        <p:nvSpPr>
          <p:cNvPr id="5" name="Footer Placeholder 4"/>
          <p:cNvSpPr>
            <a:spLocks noGrp="1"/>
          </p:cNvSpPr>
          <p:nvPr>
            <p:ph type="ftr" sz="quarter" idx="11"/>
          </p:nvPr>
        </p:nvSpPr>
        <p:spPr/>
        <p:txBody>
          <a:bodyPr/>
          <a:lstStyle/>
          <a:p>
            <a:r>
              <a:rPr lang="en-US" dirty="0" err="1"/>
              <a:t>Visualisasi</a:t>
            </a:r>
            <a:r>
              <a:rPr lang="en-US" dirty="0"/>
              <a:t> Data </a:t>
            </a:r>
            <a:r>
              <a:rPr lang="en-US" dirty="0" err="1"/>
              <a:t>dengan</a:t>
            </a:r>
            <a:r>
              <a:rPr lang="en-US" dirty="0"/>
              <a:t> Python - </a:t>
            </a:r>
            <a:r>
              <a:rPr lang="en-US" dirty="0" err="1"/>
              <a:t>Pendahuluan</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5</a:t>
            </a:fld>
            <a:endParaRPr lang="id-ID" dirty="0"/>
          </a:p>
        </p:txBody>
      </p:sp>
      <p:sp>
        <p:nvSpPr>
          <p:cNvPr id="7" name="Content Placeholder 6"/>
          <p:cNvSpPr>
            <a:spLocks noGrp="1"/>
          </p:cNvSpPr>
          <p:nvPr>
            <p:ph idx="4294967295"/>
          </p:nvPr>
        </p:nvSpPr>
        <p:spPr>
          <a:xfrm>
            <a:off x="328613" y="2317750"/>
            <a:ext cx="8815387" cy="1860550"/>
          </a:xfrm>
        </p:spPr>
        <p:txBody>
          <a:bodyPr anchor="ctr"/>
          <a:lstStyle/>
          <a:p>
            <a:pPr marL="457200" indent="-457200">
              <a:buFont typeface="+mj-lt"/>
              <a:buAutoNum type="arabicPeriod"/>
            </a:pPr>
            <a:r>
              <a:rPr lang="en-US" dirty="0" err="1"/>
              <a:t>Visualisasi</a:t>
            </a:r>
            <a:r>
              <a:rPr lang="en-US" dirty="0"/>
              <a:t> yang </a:t>
            </a:r>
            <a:r>
              <a:rPr lang="en-US" dirty="0" err="1"/>
              <a:t>sederhana</a:t>
            </a:r>
            <a:r>
              <a:rPr lang="en-US" dirty="0"/>
              <a:t> </a:t>
            </a:r>
            <a:r>
              <a:rPr lang="en-US" dirty="0" err="1"/>
              <a:t>lebih</a:t>
            </a:r>
            <a:r>
              <a:rPr lang="en-US" dirty="0"/>
              <a:t> </a:t>
            </a:r>
            <a:r>
              <a:rPr lang="en-US" dirty="0" err="1"/>
              <a:t>efektif</a:t>
            </a:r>
            <a:endParaRPr lang="en-US" dirty="0"/>
          </a:p>
          <a:p>
            <a:pPr marL="457200" indent="-457200">
              <a:buFont typeface="+mj-lt"/>
              <a:buAutoNum type="arabicPeriod"/>
            </a:pPr>
            <a:r>
              <a:rPr lang="en-US" dirty="0" err="1"/>
              <a:t>Visualisasi</a:t>
            </a:r>
            <a:r>
              <a:rPr lang="en-US" dirty="0"/>
              <a:t> yang </a:t>
            </a:r>
            <a:r>
              <a:rPr lang="en-US" dirty="0" err="1"/>
              <a:t>sederhana</a:t>
            </a:r>
            <a:r>
              <a:rPr lang="en-US" dirty="0"/>
              <a:t> </a:t>
            </a:r>
            <a:r>
              <a:rPr lang="en-US" dirty="0" err="1"/>
              <a:t>lebih</a:t>
            </a:r>
            <a:r>
              <a:rPr lang="en-US" dirty="0"/>
              <a:t> </a:t>
            </a:r>
            <a:r>
              <a:rPr lang="en-US" dirty="0" err="1"/>
              <a:t>menarik</a:t>
            </a:r>
            <a:endParaRPr lang="en-US" dirty="0"/>
          </a:p>
          <a:p>
            <a:pPr marL="457200" indent="-457200">
              <a:buFont typeface="+mj-lt"/>
              <a:buAutoNum type="arabicPeriod"/>
            </a:pPr>
            <a:r>
              <a:rPr lang="en-US" dirty="0" err="1"/>
              <a:t>Visualisasi</a:t>
            </a:r>
            <a:r>
              <a:rPr lang="en-US" dirty="0"/>
              <a:t> yang </a:t>
            </a:r>
            <a:r>
              <a:rPr lang="en-US" dirty="0" err="1"/>
              <a:t>sederhana</a:t>
            </a:r>
            <a:r>
              <a:rPr lang="en-US" dirty="0"/>
              <a:t> </a:t>
            </a:r>
            <a:r>
              <a:rPr lang="en-US" dirty="0" err="1"/>
              <a:t>lebih</a:t>
            </a:r>
            <a:r>
              <a:rPr lang="en-US" dirty="0"/>
              <a:t> </a:t>
            </a:r>
            <a:r>
              <a:rPr lang="en-US" dirty="0" err="1"/>
              <a:t>memiliki</a:t>
            </a:r>
            <a:r>
              <a:rPr lang="en-US" dirty="0"/>
              <a:t> </a:t>
            </a:r>
            <a:r>
              <a:rPr lang="en-US" dirty="0" err="1"/>
              <a:t>dampak</a:t>
            </a:r>
            <a:endParaRPr lang="en-US" dirty="0"/>
          </a:p>
          <a:p>
            <a:pPr marL="457200" indent="-457200">
              <a:buFont typeface="+mj-lt"/>
              <a:buAutoNum type="arabicPeriod"/>
            </a:pPr>
            <a:endParaRPr lang="en-US" dirty="0"/>
          </a:p>
        </p:txBody>
      </p:sp>
      <p:sp>
        <p:nvSpPr>
          <p:cNvPr id="8" name="Content Placeholder 6"/>
          <p:cNvSpPr txBox="1">
            <a:spLocks/>
          </p:cNvSpPr>
          <p:nvPr/>
        </p:nvSpPr>
        <p:spPr>
          <a:xfrm>
            <a:off x="155851" y="1539767"/>
            <a:ext cx="8814723" cy="667406"/>
          </a:xfrm>
          <a:prstGeom prst="rect">
            <a:avLst/>
          </a:prstGeom>
        </p:spPr>
        <p:txBody>
          <a:bodyPr vert="horz" lIns="91440" tIns="45720" rIns="91440" bIns="45720" rtlCol="0" anchor="ctr">
            <a:normAutofit fontScale="85000" lnSpcReduction="20000"/>
          </a:bodyPr>
          <a:lstStyle/>
          <a:p>
            <a:pPr marL="457200" marR="0" lvl="0" indent="-457200" algn="l" defTabSz="914400" rtl="0" eaLnBrk="1" fontAlgn="auto" latinLnBrk="0" hangingPunct="1">
              <a:lnSpc>
                <a:spcPct val="100000"/>
              </a:lnSpc>
              <a:spcBef>
                <a:spcPts val="1000"/>
              </a:spcBef>
              <a:spcAft>
                <a:spcPts val="0"/>
              </a:spcAft>
              <a:buClrTx/>
              <a:buSzTx/>
              <a:tabLst/>
              <a:defRPr/>
            </a:pPr>
            <a:r>
              <a:rPr lang="en-US" sz="2000" b="1" u="sng" dirty="0">
                <a:solidFill>
                  <a:schemeClr val="bg2">
                    <a:lumMod val="25000"/>
                  </a:schemeClr>
                </a:solidFill>
              </a:rPr>
              <a:t>Best Practice</a:t>
            </a:r>
          </a:p>
          <a:p>
            <a:pPr marL="457200" marR="0" lvl="0" indent="-457200" algn="l" defTabSz="914400" rtl="0" eaLnBrk="1" fontAlgn="auto" latinLnBrk="0" hangingPunct="1">
              <a:lnSpc>
                <a:spcPct val="100000"/>
              </a:lnSpc>
              <a:spcBef>
                <a:spcPts val="1000"/>
              </a:spcBef>
              <a:spcAft>
                <a:spcPts val="0"/>
              </a:spcAft>
              <a:buClrTx/>
              <a:buSzTx/>
              <a:tabLst/>
              <a:defRPr/>
            </a:pPr>
            <a:r>
              <a:rPr kumimoji="0" lang="en-US" sz="2000" i="0" strike="noStrike" kern="1200" cap="none" spc="0" normalizeH="0" baseline="0" noProof="0" dirty="0" err="1">
                <a:ln>
                  <a:noFill/>
                </a:ln>
                <a:solidFill>
                  <a:schemeClr val="bg2">
                    <a:lumMod val="25000"/>
                  </a:schemeClr>
                </a:solidFill>
                <a:effectLst/>
                <a:uLnTx/>
                <a:uFillTx/>
                <a:latin typeface="+mn-lt"/>
                <a:ea typeface="+mn-ea"/>
                <a:cs typeface="+mn-cs"/>
              </a:rPr>
              <a:t>Beberapa</a:t>
            </a:r>
            <a:r>
              <a:rPr kumimoji="0" lang="en-US" sz="2000" i="0" strike="noStrike" kern="1200" cap="none" spc="0" normalizeH="0" noProof="0" dirty="0">
                <a:ln>
                  <a:noFill/>
                </a:ln>
                <a:solidFill>
                  <a:schemeClr val="bg2">
                    <a:lumMod val="25000"/>
                  </a:schemeClr>
                </a:solidFill>
                <a:effectLst/>
                <a:uLnTx/>
                <a:uFillTx/>
                <a:latin typeface="+mn-lt"/>
                <a:ea typeface="+mn-ea"/>
                <a:cs typeface="+mn-cs"/>
              </a:rPr>
              <a:t> </a:t>
            </a:r>
            <a:r>
              <a:rPr kumimoji="0" lang="en-US" sz="2000" i="0" strike="noStrike" kern="1200" cap="none" spc="0" normalizeH="0" noProof="0" dirty="0" err="1">
                <a:ln>
                  <a:noFill/>
                </a:ln>
                <a:solidFill>
                  <a:schemeClr val="bg2">
                    <a:lumMod val="25000"/>
                  </a:schemeClr>
                </a:solidFill>
                <a:effectLst/>
                <a:uLnTx/>
                <a:uFillTx/>
                <a:latin typeface="+mn-lt"/>
                <a:ea typeface="+mn-ea"/>
                <a:cs typeface="+mn-cs"/>
              </a:rPr>
              <a:t>hal</a:t>
            </a:r>
            <a:r>
              <a:rPr kumimoji="0" lang="en-US" sz="2000" i="0" strike="noStrike" kern="1200" cap="none" spc="0" normalizeH="0" noProof="0" dirty="0">
                <a:ln>
                  <a:noFill/>
                </a:ln>
                <a:solidFill>
                  <a:schemeClr val="bg2">
                    <a:lumMod val="25000"/>
                  </a:schemeClr>
                </a:solidFill>
                <a:effectLst/>
                <a:uLnTx/>
                <a:uFillTx/>
                <a:latin typeface="+mn-lt"/>
                <a:ea typeface="+mn-ea"/>
                <a:cs typeface="+mn-cs"/>
              </a:rPr>
              <a:t> yang </a:t>
            </a:r>
            <a:r>
              <a:rPr kumimoji="0" lang="en-US" sz="2000" i="0" strike="noStrike" kern="1200" cap="none" spc="0" normalizeH="0" noProof="0" dirty="0" err="1">
                <a:ln>
                  <a:noFill/>
                </a:ln>
                <a:solidFill>
                  <a:schemeClr val="bg2">
                    <a:lumMod val="25000"/>
                  </a:schemeClr>
                </a:solidFill>
                <a:effectLst/>
                <a:uLnTx/>
                <a:uFillTx/>
                <a:latin typeface="+mn-lt"/>
                <a:ea typeface="+mn-ea"/>
                <a:cs typeface="+mn-cs"/>
              </a:rPr>
              <a:t>perlu</a:t>
            </a:r>
            <a:r>
              <a:rPr kumimoji="0" lang="en-US" sz="2000" i="0" strike="noStrike" kern="1200" cap="none" spc="0" normalizeH="0" noProof="0" dirty="0">
                <a:ln>
                  <a:noFill/>
                </a:ln>
                <a:solidFill>
                  <a:schemeClr val="bg2">
                    <a:lumMod val="25000"/>
                  </a:schemeClr>
                </a:solidFill>
                <a:effectLst/>
                <a:uLnTx/>
                <a:uFillTx/>
                <a:latin typeface="+mn-lt"/>
                <a:ea typeface="+mn-ea"/>
                <a:cs typeface="+mn-cs"/>
              </a:rPr>
              <a:t> </a:t>
            </a:r>
            <a:r>
              <a:rPr kumimoji="0" lang="en-US" sz="2000" i="0" strike="noStrike" kern="1200" cap="none" spc="0" normalizeH="0" noProof="0" dirty="0" err="1">
                <a:ln>
                  <a:noFill/>
                </a:ln>
                <a:solidFill>
                  <a:schemeClr val="bg2">
                    <a:lumMod val="25000"/>
                  </a:schemeClr>
                </a:solidFill>
                <a:effectLst/>
                <a:uLnTx/>
                <a:uFillTx/>
                <a:latin typeface="+mn-lt"/>
                <a:ea typeface="+mn-ea"/>
                <a:cs typeface="+mn-cs"/>
              </a:rPr>
              <a:t>diingat</a:t>
            </a:r>
            <a:r>
              <a:rPr kumimoji="0" lang="en-US" sz="2000" i="0" strike="noStrike" kern="1200" cap="none" spc="0" normalizeH="0" noProof="0" dirty="0">
                <a:ln>
                  <a:noFill/>
                </a:ln>
                <a:solidFill>
                  <a:schemeClr val="bg2">
                    <a:lumMod val="25000"/>
                  </a:schemeClr>
                </a:solidFill>
                <a:effectLst/>
                <a:uLnTx/>
                <a:uFillTx/>
                <a:latin typeface="+mn-lt"/>
                <a:ea typeface="+mn-ea"/>
                <a:cs typeface="+mn-cs"/>
              </a:rPr>
              <a:t> </a:t>
            </a:r>
            <a:r>
              <a:rPr kumimoji="0" lang="en-US" sz="2000" i="0" strike="noStrike" kern="1200" cap="none" spc="0" normalizeH="0" noProof="0" dirty="0" err="1">
                <a:ln>
                  <a:noFill/>
                </a:ln>
                <a:solidFill>
                  <a:schemeClr val="bg2">
                    <a:lumMod val="25000"/>
                  </a:schemeClr>
                </a:solidFill>
                <a:effectLst/>
                <a:uLnTx/>
                <a:uFillTx/>
                <a:latin typeface="+mn-lt"/>
                <a:ea typeface="+mn-ea"/>
                <a:cs typeface="+mn-cs"/>
              </a:rPr>
              <a:t>pada</a:t>
            </a:r>
            <a:r>
              <a:rPr kumimoji="0" lang="en-US" sz="2000" i="0" strike="noStrike" kern="1200" cap="none" spc="0" normalizeH="0" noProof="0" dirty="0">
                <a:ln>
                  <a:noFill/>
                </a:ln>
                <a:solidFill>
                  <a:schemeClr val="bg2">
                    <a:lumMod val="25000"/>
                  </a:schemeClr>
                </a:solidFill>
                <a:effectLst/>
                <a:uLnTx/>
                <a:uFillTx/>
                <a:latin typeface="+mn-lt"/>
                <a:ea typeface="+mn-ea"/>
                <a:cs typeface="+mn-cs"/>
              </a:rPr>
              <a:t> </a:t>
            </a:r>
            <a:r>
              <a:rPr kumimoji="0" lang="en-US" sz="2000" i="0" strike="noStrike" kern="1200" cap="none" spc="0" normalizeH="0" noProof="0" dirty="0" err="1">
                <a:ln>
                  <a:noFill/>
                </a:ln>
                <a:solidFill>
                  <a:schemeClr val="bg2">
                    <a:lumMod val="25000"/>
                  </a:schemeClr>
                </a:solidFill>
                <a:effectLst/>
                <a:uLnTx/>
                <a:uFillTx/>
                <a:latin typeface="+mn-lt"/>
                <a:ea typeface="+mn-ea"/>
                <a:cs typeface="+mn-cs"/>
              </a:rPr>
              <a:t>saat</a:t>
            </a:r>
            <a:r>
              <a:rPr kumimoji="0" lang="en-US" sz="2000" i="0" strike="noStrike" kern="1200" cap="none" spc="0" normalizeH="0" noProof="0" dirty="0">
                <a:ln>
                  <a:noFill/>
                </a:ln>
                <a:solidFill>
                  <a:schemeClr val="bg2">
                    <a:lumMod val="25000"/>
                  </a:schemeClr>
                </a:solidFill>
                <a:effectLst/>
                <a:uLnTx/>
                <a:uFillTx/>
                <a:latin typeface="+mn-lt"/>
                <a:ea typeface="+mn-ea"/>
                <a:cs typeface="+mn-cs"/>
              </a:rPr>
              <a:t> </a:t>
            </a:r>
            <a:r>
              <a:rPr kumimoji="0" lang="en-US" sz="2000" i="0" strike="noStrike" kern="1200" cap="none" spc="0" normalizeH="0" noProof="0" dirty="0" err="1">
                <a:ln>
                  <a:noFill/>
                </a:ln>
                <a:solidFill>
                  <a:schemeClr val="bg2">
                    <a:lumMod val="25000"/>
                  </a:schemeClr>
                </a:solidFill>
                <a:effectLst/>
                <a:uLnTx/>
                <a:uFillTx/>
                <a:latin typeface="+mn-lt"/>
                <a:ea typeface="+mn-ea"/>
                <a:cs typeface="+mn-cs"/>
              </a:rPr>
              <a:t>membuat</a:t>
            </a:r>
            <a:r>
              <a:rPr kumimoji="0" lang="en-US" sz="2000" i="0" strike="noStrike" kern="1200" cap="none" spc="0" normalizeH="0" noProof="0" dirty="0">
                <a:ln>
                  <a:noFill/>
                </a:ln>
                <a:solidFill>
                  <a:schemeClr val="bg2">
                    <a:lumMod val="25000"/>
                  </a:schemeClr>
                </a:solidFill>
                <a:effectLst/>
                <a:uLnTx/>
                <a:uFillTx/>
                <a:latin typeface="+mn-lt"/>
                <a:ea typeface="+mn-ea"/>
                <a:cs typeface="+mn-cs"/>
              </a:rPr>
              <a:t> </a:t>
            </a:r>
            <a:r>
              <a:rPr kumimoji="0" lang="en-US" sz="2000" i="0" strike="noStrike" kern="1200" cap="none" spc="0" normalizeH="0" noProof="0" dirty="0" err="1">
                <a:ln>
                  <a:noFill/>
                </a:ln>
                <a:solidFill>
                  <a:schemeClr val="bg2">
                    <a:lumMod val="25000"/>
                  </a:schemeClr>
                </a:solidFill>
                <a:effectLst/>
                <a:uLnTx/>
                <a:uFillTx/>
                <a:latin typeface="+mn-lt"/>
                <a:ea typeface="+mn-ea"/>
                <a:cs typeface="+mn-cs"/>
              </a:rPr>
              <a:t>visualisasi</a:t>
            </a:r>
            <a:endParaRPr kumimoji="0" lang="id-ID" sz="1800" i="0" strike="noStrike" kern="1200" cap="none" spc="0" normalizeH="0" baseline="0" noProof="0" dirty="0">
              <a:ln>
                <a:noFill/>
              </a:ln>
              <a:solidFill>
                <a:schemeClr val="bg2">
                  <a:lumMod val="25000"/>
                </a:schemeClr>
              </a:solidFill>
              <a:effectLst/>
              <a:uLnTx/>
              <a:uFillTx/>
              <a:latin typeface="+mn-lt"/>
              <a:ea typeface="+mn-ea"/>
              <a:cs typeface="+mn-cs"/>
            </a:endParaRPr>
          </a:p>
        </p:txBody>
      </p:sp>
    </p:spTree>
    <p:extLst>
      <p:ext uri="{BB962C8B-B14F-4D97-AF65-F5344CB8AC3E}">
        <p14:creationId xmlns:p14="http://schemas.microsoft.com/office/powerpoint/2010/main" val="192193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Membuat</a:t>
            </a:r>
            <a:r>
              <a:rPr lang="en-US" dirty="0"/>
              <a:t> Line Plots</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10/07/2019</a:t>
            </a:fld>
            <a:endParaRPr lang="id-ID"/>
          </a:p>
        </p:txBody>
      </p:sp>
      <p:sp>
        <p:nvSpPr>
          <p:cNvPr id="5" name="Footer Placeholder 4"/>
          <p:cNvSpPr>
            <a:spLocks noGrp="1"/>
          </p:cNvSpPr>
          <p:nvPr>
            <p:ph type="ftr" sz="quarter" idx="11"/>
          </p:nvPr>
        </p:nvSpPr>
        <p:spPr/>
        <p:txBody>
          <a:bodyPr/>
          <a:lstStyle/>
          <a:p>
            <a:r>
              <a:rPr lang="en-US" dirty="0" err="1"/>
              <a:t>Visualisasi</a:t>
            </a:r>
            <a:r>
              <a:rPr lang="en-US" dirty="0"/>
              <a:t> Data </a:t>
            </a:r>
            <a:r>
              <a:rPr lang="en-US" dirty="0" err="1"/>
              <a:t>dengan</a:t>
            </a:r>
            <a:r>
              <a:rPr lang="en-US" dirty="0"/>
              <a:t> Python – Line Plots</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50</a:t>
            </a:fld>
            <a:endParaRPr lang="id-ID" dirty="0"/>
          </a:p>
        </p:txBody>
      </p:sp>
      <p:pic>
        <p:nvPicPr>
          <p:cNvPr id="7" name="Picture 2" descr="D:\DTY_PROJECTS\2019_Digital Talent\Matplotlib - extract iamge\DV0101EN - Line Plots 341 - YouTube (5-24-2019 11-43-00 AM)\DV0101EN - Line Plots 341 - YouTube 223.jpg"/>
          <p:cNvPicPr>
            <a:picLocks noChangeAspect="1" noChangeArrowheads="1"/>
          </p:cNvPicPr>
          <p:nvPr/>
        </p:nvPicPr>
        <p:blipFill>
          <a:blip r:embed="rId3"/>
          <a:srcRect l="9802" t="29867" r="10871" b="18281"/>
          <a:stretch>
            <a:fillRect/>
          </a:stretch>
        </p:blipFill>
        <p:spPr bwMode="auto">
          <a:xfrm>
            <a:off x="141888" y="1655379"/>
            <a:ext cx="8790142" cy="3231931"/>
          </a:xfrm>
          <a:prstGeom prst="rect">
            <a:avLst/>
          </a:prstGeom>
          <a:noFill/>
        </p:spPr>
      </p:pic>
    </p:spTree>
    <p:extLst>
      <p:ext uri="{BB962C8B-B14F-4D97-AF65-F5344CB8AC3E}">
        <p14:creationId xmlns:p14="http://schemas.microsoft.com/office/powerpoint/2010/main" val="20707191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88EDB95-D57D-43D6-839D-F21AFB3EFF2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2222" r="2424"/>
          <a:stretch/>
        </p:blipFill>
        <p:spPr>
          <a:xfrm>
            <a:off x="4082473" y="0"/>
            <a:ext cx="5061527" cy="6858000"/>
          </a:xfrm>
          <a:prstGeom prst="rect">
            <a:avLst/>
          </a:prstGeom>
        </p:spPr>
      </p:pic>
      <p:grpSp>
        <p:nvGrpSpPr>
          <p:cNvPr id="6" name="Group 5">
            <a:extLst>
              <a:ext uri="{FF2B5EF4-FFF2-40B4-BE49-F238E27FC236}">
                <a16:creationId xmlns:a16="http://schemas.microsoft.com/office/drawing/2014/main" id="{539FCA66-5646-4B0E-8DAB-6A9D8EC1C265}"/>
              </a:ext>
            </a:extLst>
          </p:cNvPr>
          <p:cNvGrpSpPr/>
          <p:nvPr/>
        </p:nvGrpSpPr>
        <p:grpSpPr>
          <a:xfrm>
            <a:off x="479456" y="3027641"/>
            <a:ext cx="2716277" cy="1073283"/>
            <a:chOff x="2206243" y="3959676"/>
            <a:chExt cx="2716277" cy="1073283"/>
          </a:xfrm>
        </p:grpSpPr>
        <p:pic>
          <p:nvPicPr>
            <p:cNvPr id="7" name="Picture 6">
              <a:extLst>
                <a:ext uri="{FF2B5EF4-FFF2-40B4-BE49-F238E27FC236}">
                  <a16:creationId xmlns:a16="http://schemas.microsoft.com/office/drawing/2014/main" id="{5C0680D9-1347-439D-B54E-62825519D7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11537" y="4518056"/>
              <a:ext cx="187746" cy="187746"/>
            </a:xfrm>
            <a:prstGeom prst="rect">
              <a:avLst/>
            </a:prstGeom>
          </p:spPr>
        </p:pic>
        <p:pic>
          <p:nvPicPr>
            <p:cNvPr id="8" name="Picture 7">
              <a:extLst>
                <a:ext uri="{FF2B5EF4-FFF2-40B4-BE49-F238E27FC236}">
                  <a16:creationId xmlns:a16="http://schemas.microsoft.com/office/drawing/2014/main" id="{A4A983BD-FDF3-467D-B6FC-5262B27834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11537" y="4066816"/>
              <a:ext cx="187746" cy="187746"/>
            </a:xfrm>
            <a:prstGeom prst="rect">
              <a:avLst/>
            </a:prstGeom>
          </p:spPr>
        </p:pic>
        <p:pic>
          <p:nvPicPr>
            <p:cNvPr id="9" name="Picture 8">
              <a:extLst>
                <a:ext uri="{FF2B5EF4-FFF2-40B4-BE49-F238E27FC236}">
                  <a16:creationId xmlns:a16="http://schemas.microsoft.com/office/drawing/2014/main" id="{974C9ED1-F614-40B7-B987-364331AEA7A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11537" y="4292436"/>
              <a:ext cx="187746" cy="187746"/>
            </a:xfrm>
            <a:prstGeom prst="rect">
              <a:avLst/>
            </a:prstGeom>
          </p:spPr>
        </p:pic>
        <p:sp>
          <p:nvSpPr>
            <p:cNvPr id="10" name="Title 1">
              <a:extLst>
                <a:ext uri="{FF2B5EF4-FFF2-40B4-BE49-F238E27FC236}">
                  <a16:creationId xmlns:a16="http://schemas.microsoft.com/office/drawing/2014/main" id="{1D067117-5FDC-4612-B064-B663709B1833}"/>
                </a:ext>
              </a:extLst>
            </p:cNvPr>
            <p:cNvSpPr txBox="1">
              <a:spLocks/>
            </p:cNvSpPr>
            <p:nvPr/>
          </p:nvSpPr>
          <p:spPr>
            <a:xfrm>
              <a:off x="2424490" y="3959676"/>
              <a:ext cx="1993143" cy="3784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400" dirty="0" err="1">
                  <a:solidFill>
                    <a:srgbClr val="4472C4">
                      <a:lumMod val="50000"/>
                    </a:srgbClr>
                  </a:solidFill>
                  <a:latin typeface="HP Simplified" panose="020B0606020204020204" pitchFamily="34" charset="0"/>
                </a:rPr>
                <a:t>digitalent.kominfo</a:t>
              </a:r>
              <a:endParaRPr lang="en-US" sz="700" dirty="0">
                <a:solidFill>
                  <a:srgbClr val="4472C4">
                    <a:lumMod val="50000"/>
                  </a:srgbClr>
                </a:solidFill>
                <a:latin typeface="HP Simplified" panose="020B0606020204020204" pitchFamily="34" charset="0"/>
              </a:endParaRPr>
            </a:p>
          </p:txBody>
        </p:sp>
        <p:sp>
          <p:nvSpPr>
            <p:cNvPr id="11" name="Title 1">
              <a:extLst>
                <a:ext uri="{FF2B5EF4-FFF2-40B4-BE49-F238E27FC236}">
                  <a16:creationId xmlns:a16="http://schemas.microsoft.com/office/drawing/2014/main" id="{1836F539-354E-46E3-8616-C5F4B6531B84}"/>
                </a:ext>
              </a:extLst>
            </p:cNvPr>
            <p:cNvSpPr txBox="1">
              <a:spLocks/>
            </p:cNvSpPr>
            <p:nvPr/>
          </p:nvSpPr>
          <p:spPr>
            <a:xfrm>
              <a:off x="2424490" y="4187630"/>
              <a:ext cx="1993143" cy="3784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400" dirty="0" err="1">
                  <a:solidFill>
                    <a:srgbClr val="4472C4">
                      <a:lumMod val="50000"/>
                    </a:srgbClr>
                  </a:solidFill>
                  <a:latin typeface="HP Simplified" panose="020B0606020204020204" pitchFamily="34" charset="0"/>
                </a:rPr>
                <a:t>digitalent.kominfo</a:t>
              </a:r>
              <a:endParaRPr lang="en-US" sz="700" dirty="0">
                <a:solidFill>
                  <a:srgbClr val="4472C4">
                    <a:lumMod val="50000"/>
                  </a:srgbClr>
                </a:solidFill>
                <a:latin typeface="HP Simplified" panose="020B0606020204020204" pitchFamily="34" charset="0"/>
              </a:endParaRPr>
            </a:p>
          </p:txBody>
        </p:sp>
        <p:sp>
          <p:nvSpPr>
            <p:cNvPr id="12" name="Title 1">
              <a:extLst>
                <a:ext uri="{FF2B5EF4-FFF2-40B4-BE49-F238E27FC236}">
                  <a16:creationId xmlns:a16="http://schemas.microsoft.com/office/drawing/2014/main" id="{01C47935-32DD-4412-BB89-98F47C0CF21E}"/>
                </a:ext>
              </a:extLst>
            </p:cNvPr>
            <p:cNvSpPr txBox="1">
              <a:spLocks/>
            </p:cNvSpPr>
            <p:nvPr/>
          </p:nvSpPr>
          <p:spPr>
            <a:xfrm>
              <a:off x="2424490" y="4422719"/>
              <a:ext cx="1993143" cy="3784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400" dirty="0" err="1">
                  <a:solidFill>
                    <a:srgbClr val="4472C4">
                      <a:lumMod val="50000"/>
                    </a:srgbClr>
                  </a:solidFill>
                  <a:latin typeface="HP Simplified" panose="020B0606020204020204" pitchFamily="34" charset="0"/>
                </a:rPr>
                <a:t>DTS_kominfo</a:t>
              </a:r>
              <a:endParaRPr lang="en-US" sz="700" dirty="0">
                <a:solidFill>
                  <a:srgbClr val="4472C4">
                    <a:lumMod val="50000"/>
                  </a:srgbClr>
                </a:solidFill>
                <a:latin typeface="HP Simplified" panose="020B0606020204020204" pitchFamily="34" charset="0"/>
              </a:endParaRPr>
            </a:p>
          </p:txBody>
        </p:sp>
        <p:pic>
          <p:nvPicPr>
            <p:cNvPr id="13" name="Picture 12">
              <a:extLst>
                <a:ext uri="{FF2B5EF4-FFF2-40B4-BE49-F238E27FC236}">
                  <a16:creationId xmlns:a16="http://schemas.microsoft.com/office/drawing/2014/main" id="{CDCACA51-C325-4023-9C88-859ACDFAD9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06243" y="4743676"/>
              <a:ext cx="193040" cy="193040"/>
            </a:xfrm>
            <a:prstGeom prst="rect">
              <a:avLst/>
            </a:prstGeom>
          </p:spPr>
        </p:pic>
        <p:sp>
          <p:nvSpPr>
            <p:cNvPr id="14" name="Title 1">
              <a:extLst>
                <a:ext uri="{FF2B5EF4-FFF2-40B4-BE49-F238E27FC236}">
                  <a16:creationId xmlns:a16="http://schemas.microsoft.com/office/drawing/2014/main" id="{AB5299A3-9580-4C35-8ACF-51B39D383A60}"/>
                </a:ext>
              </a:extLst>
            </p:cNvPr>
            <p:cNvSpPr txBox="1">
              <a:spLocks/>
            </p:cNvSpPr>
            <p:nvPr/>
          </p:nvSpPr>
          <p:spPr>
            <a:xfrm>
              <a:off x="2424490" y="4654540"/>
              <a:ext cx="2498030" cy="3784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400" dirty="0">
                  <a:solidFill>
                    <a:srgbClr val="4472C4">
                      <a:lumMod val="50000"/>
                    </a:srgbClr>
                  </a:solidFill>
                  <a:latin typeface="HP Simplified" panose="020B0606020204020204" pitchFamily="34" charset="0"/>
                </a:rPr>
                <a:t>Digital Talent Scholarship 2019</a:t>
              </a:r>
              <a:endParaRPr lang="en-US" sz="700" dirty="0">
                <a:solidFill>
                  <a:srgbClr val="4472C4">
                    <a:lumMod val="50000"/>
                  </a:srgbClr>
                </a:solidFill>
                <a:latin typeface="HP Simplified" panose="020B0606020204020204" pitchFamily="34" charset="0"/>
              </a:endParaRPr>
            </a:p>
          </p:txBody>
        </p:sp>
      </p:grpSp>
      <p:sp>
        <p:nvSpPr>
          <p:cNvPr id="15" name="Title 1">
            <a:extLst>
              <a:ext uri="{FF2B5EF4-FFF2-40B4-BE49-F238E27FC236}">
                <a16:creationId xmlns:a16="http://schemas.microsoft.com/office/drawing/2014/main" id="{15B4ECB2-1EA2-45BD-A1C4-83B0C6BDA2C2}"/>
              </a:ext>
            </a:extLst>
          </p:cNvPr>
          <p:cNvSpPr txBox="1">
            <a:spLocks/>
          </p:cNvSpPr>
          <p:nvPr/>
        </p:nvSpPr>
        <p:spPr>
          <a:xfrm>
            <a:off x="396745" y="1534458"/>
            <a:ext cx="1827720" cy="5877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600" dirty="0">
                <a:solidFill>
                  <a:srgbClr val="4472C4">
                    <a:lumMod val="50000"/>
                  </a:srgbClr>
                </a:solidFill>
                <a:latin typeface="HP Simplified" panose="020B0606020204020204" pitchFamily="34" charset="0"/>
              </a:rPr>
              <a:t>IKUTI KAMI</a:t>
            </a:r>
            <a:endParaRPr lang="en-US" sz="900" dirty="0">
              <a:solidFill>
                <a:srgbClr val="4472C4">
                  <a:lumMod val="50000"/>
                </a:srgbClr>
              </a:solidFill>
              <a:latin typeface="HP Simplified" panose="020B0606020204020204" pitchFamily="34" charset="0"/>
            </a:endParaRPr>
          </a:p>
        </p:txBody>
      </p:sp>
      <p:pic>
        <p:nvPicPr>
          <p:cNvPr id="16" name="Picture 15">
            <a:extLst>
              <a:ext uri="{FF2B5EF4-FFF2-40B4-BE49-F238E27FC236}">
                <a16:creationId xmlns:a16="http://schemas.microsoft.com/office/drawing/2014/main" id="{09ECE9BA-4A57-4C40-8543-79ADE3BA9D8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0124" t="28606" r="7380" b="32333"/>
          <a:stretch/>
        </p:blipFill>
        <p:spPr>
          <a:xfrm>
            <a:off x="314035" y="2050357"/>
            <a:ext cx="1827720" cy="865842"/>
          </a:xfrm>
          <a:prstGeom prst="rect">
            <a:avLst/>
          </a:prstGeom>
        </p:spPr>
      </p:pic>
      <p:sp>
        <p:nvSpPr>
          <p:cNvPr id="17" name="Rectangle 16">
            <a:extLst>
              <a:ext uri="{FF2B5EF4-FFF2-40B4-BE49-F238E27FC236}">
                <a16:creationId xmlns:a16="http://schemas.microsoft.com/office/drawing/2014/main" id="{FE69A50C-EA9B-47A2-B1B3-8D385A77FE0F}"/>
              </a:ext>
            </a:extLst>
          </p:cNvPr>
          <p:cNvSpPr/>
          <p:nvPr/>
        </p:nvSpPr>
        <p:spPr>
          <a:xfrm>
            <a:off x="422449" y="4294918"/>
            <a:ext cx="5509449" cy="1384995"/>
          </a:xfrm>
          <a:prstGeom prst="rect">
            <a:avLst/>
          </a:prstGeom>
        </p:spPr>
        <p:txBody>
          <a:bodyPr wrap="square">
            <a:spAutoFit/>
          </a:bodyPr>
          <a:lstStyle/>
          <a:p>
            <a:pPr defTabSz="457200"/>
            <a:r>
              <a:rPr lang="en-US" sz="1400" dirty="0">
                <a:solidFill>
                  <a:srgbClr val="4472C4">
                    <a:lumMod val="50000"/>
                  </a:srgbClr>
                </a:solidFill>
                <a:latin typeface="HP Simplified" panose="020B0606020204020204" pitchFamily="34" charset="0"/>
              </a:rPr>
              <a:t>Pusat </a:t>
            </a:r>
            <a:r>
              <a:rPr lang="en-US" sz="1400" dirty="0" err="1">
                <a:solidFill>
                  <a:srgbClr val="4472C4">
                    <a:lumMod val="50000"/>
                  </a:srgbClr>
                </a:solidFill>
                <a:latin typeface="HP Simplified" panose="020B0606020204020204" pitchFamily="34" charset="0"/>
              </a:rPr>
              <a:t>Pengembangan</a:t>
            </a:r>
            <a:r>
              <a:rPr lang="en-US" sz="1400" dirty="0">
                <a:solidFill>
                  <a:srgbClr val="4472C4">
                    <a:lumMod val="50000"/>
                  </a:srgbClr>
                </a:solidFill>
                <a:latin typeface="HP Simplified" panose="020B0606020204020204" pitchFamily="34" charset="0"/>
              </a:rPr>
              <a:t> </a:t>
            </a:r>
            <a:r>
              <a:rPr lang="en-US" sz="1400" dirty="0" err="1">
                <a:solidFill>
                  <a:srgbClr val="4472C4">
                    <a:lumMod val="50000"/>
                  </a:srgbClr>
                </a:solidFill>
                <a:latin typeface="HP Simplified" panose="020B0606020204020204" pitchFamily="34" charset="0"/>
              </a:rPr>
              <a:t>Profesi</a:t>
            </a:r>
            <a:r>
              <a:rPr lang="en-US" sz="1400" dirty="0">
                <a:solidFill>
                  <a:srgbClr val="4472C4">
                    <a:lumMod val="50000"/>
                  </a:srgbClr>
                </a:solidFill>
                <a:latin typeface="HP Simplified" panose="020B0606020204020204" pitchFamily="34" charset="0"/>
              </a:rPr>
              <a:t> dan </a:t>
            </a:r>
            <a:r>
              <a:rPr lang="en-US" sz="1400" dirty="0" err="1">
                <a:solidFill>
                  <a:srgbClr val="4472C4">
                    <a:lumMod val="50000"/>
                  </a:srgbClr>
                </a:solidFill>
                <a:latin typeface="HP Simplified" panose="020B0606020204020204" pitchFamily="34" charset="0"/>
              </a:rPr>
              <a:t>Sertifikasi</a:t>
            </a:r>
            <a:endParaRPr lang="en-US" sz="1400" dirty="0">
              <a:solidFill>
                <a:srgbClr val="4472C4">
                  <a:lumMod val="50000"/>
                </a:srgbClr>
              </a:solidFill>
              <a:latin typeface="HP Simplified" panose="020B0606020204020204" pitchFamily="34" charset="0"/>
            </a:endParaRPr>
          </a:p>
          <a:p>
            <a:pPr defTabSz="457200"/>
            <a:r>
              <a:rPr lang="en-US" sz="1400" dirty="0">
                <a:solidFill>
                  <a:srgbClr val="4472C4">
                    <a:lumMod val="50000"/>
                  </a:srgbClr>
                </a:solidFill>
                <a:latin typeface="HP Simplified" panose="020B0606020204020204" pitchFamily="34" charset="0"/>
              </a:rPr>
              <a:t>Badan </a:t>
            </a:r>
            <a:r>
              <a:rPr lang="en-US" sz="1400" dirty="0" err="1">
                <a:solidFill>
                  <a:srgbClr val="4472C4">
                    <a:lumMod val="50000"/>
                  </a:srgbClr>
                </a:solidFill>
                <a:latin typeface="HP Simplified" panose="020B0606020204020204" pitchFamily="34" charset="0"/>
              </a:rPr>
              <a:t>Penelitian</a:t>
            </a:r>
            <a:r>
              <a:rPr lang="en-US" sz="1400" dirty="0">
                <a:solidFill>
                  <a:srgbClr val="4472C4">
                    <a:lumMod val="50000"/>
                  </a:srgbClr>
                </a:solidFill>
                <a:latin typeface="HP Simplified" panose="020B0606020204020204" pitchFamily="34" charset="0"/>
              </a:rPr>
              <a:t> dan </a:t>
            </a:r>
            <a:r>
              <a:rPr lang="en-US" sz="1400" dirty="0" err="1">
                <a:solidFill>
                  <a:srgbClr val="4472C4">
                    <a:lumMod val="50000"/>
                  </a:srgbClr>
                </a:solidFill>
                <a:latin typeface="HP Simplified" panose="020B0606020204020204" pitchFamily="34" charset="0"/>
              </a:rPr>
              <a:t>Pengembangan</a:t>
            </a:r>
            <a:r>
              <a:rPr lang="en-US" sz="1400" dirty="0">
                <a:solidFill>
                  <a:srgbClr val="4472C4">
                    <a:lumMod val="50000"/>
                  </a:srgbClr>
                </a:solidFill>
                <a:latin typeface="HP Simplified" panose="020B0606020204020204" pitchFamily="34" charset="0"/>
              </a:rPr>
              <a:t> SDM</a:t>
            </a:r>
          </a:p>
          <a:p>
            <a:pPr defTabSz="457200"/>
            <a:r>
              <a:rPr lang="en-US" sz="1400" dirty="0">
                <a:solidFill>
                  <a:srgbClr val="4472C4">
                    <a:lumMod val="50000"/>
                  </a:srgbClr>
                </a:solidFill>
                <a:latin typeface="HP Simplified" panose="020B0606020204020204" pitchFamily="34" charset="0"/>
              </a:rPr>
              <a:t>Kementerian </a:t>
            </a:r>
            <a:r>
              <a:rPr lang="en-US" sz="1400" dirty="0" err="1">
                <a:solidFill>
                  <a:srgbClr val="4472C4">
                    <a:lumMod val="50000"/>
                  </a:srgbClr>
                </a:solidFill>
                <a:latin typeface="HP Simplified" panose="020B0606020204020204" pitchFamily="34" charset="0"/>
              </a:rPr>
              <a:t>Komunikasi</a:t>
            </a:r>
            <a:r>
              <a:rPr lang="en-US" sz="1400" dirty="0">
                <a:solidFill>
                  <a:srgbClr val="4472C4">
                    <a:lumMod val="50000"/>
                  </a:srgbClr>
                </a:solidFill>
                <a:latin typeface="HP Simplified" panose="020B0606020204020204" pitchFamily="34" charset="0"/>
              </a:rPr>
              <a:t> dan </a:t>
            </a:r>
            <a:r>
              <a:rPr lang="en-US" sz="1400" dirty="0" err="1">
                <a:solidFill>
                  <a:srgbClr val="4472C4">
                    <a:lumMod val="50000"/>
                  </a:srgbClr>
                </a:solidFill>
                <a:latin typeface="HP Simplified" panose="020B0606020204020204" pitchFamily="34" charset="0"/>
              </a:rPr>
              <a:t>Informatika</a:t>
            </a:r>
            <a:endParaRPr lang="en-US" sz="1400" dirty="0">
              <a:solidFill>
                <a:srgbClr val="4472C4">
                  <a:lumMod val="50000"/>
                </a:srgbClr>
              </a:solidFill>
              <a:latin typeface="HP Simplified" panose="020B0606020204020204" pitchFamily="34" charset="0"/>
            </a:endParaRPr>
          </a:p>
          <a:p>
            <a:pPr defTabSz="457200"/>
            <a:r>
              <a:rPr lang="en-US" sz="1400" dirty="0">
                <a:solidFill>
                  <a:srgbClr val="4472C4">
                    <a:lumMod val="50000"/>
                  </a:srgbClr>
                </a:solidFill>
                <a:latin typeface="HP Simplified" panose="020B0606020204020204" pitchFamily="34" charset="0"/>
              </a:rPr>
              <a:t>Jl. Medan Merdeka Barat No. 9 </a:t>
            </a:r>
          </a:p>
          <a:p>
            <a:pPr defTabSz="457200"/>
            <a:r>
              <a:rPr lang="en-US" sz="1400" dirty="0">
                <a:solidFill>
                  <a:srgbClr val="4472C4">
                    <a:lumMod val="50000"/>
                  </a:srgbClr>
                </a:solidFill>
                <a:latin typeface="HP Simplified" panose="020B0606020204020204" pitchFamily="34" charset="0"/>
              </a:rPr>
              <a:t>(Gd. </a:t>
            </a:r>
            <a:r>
              <a:rPr lang="en-US" sz="1400" dirty="0" err="1">
                <a:solidFill>
                  <a:srgbClr val="4472C4">
                    <a:lumMod val="50000"/>
                  </a:srgbClr>
                </a:solidFill>
                <a:latin typeface="HP Simplified" panose="020B0606020204020204" pitchFamily="34" charset="0"/>
              </a:rPr>
              <a:t>Belakang</a:t>
            </a:r>
            <a:r>
              <a:rPr lang="en-US" sz="1400" dirty="0">
                <a:solidFill>
                  <a:srgbClr val="4472C4">
                    <a:lumMod val="50000"/>
                  </a:srgbClr>
                </a:solidFill>
                <a:latin typeface="HP Simplified" panose="020B0606020204020204" pitchFamily="34" charset="0"/>
              </a:rPr>
              <a:t> Lt. 4 - 5) </a:t>
            </a:r>
          </a:p>
          <a:p>
            <a:pPr defTabSz="457200"/>
            <a:r>
              <a:rPr lang="en-US" sz="1400" dirty="0">
                <a:solidFill>
                  <a:srgbClr val="4472C4">
                    <a:lumMod val="50000"/>
                  </a:srgbClr>
                </a:solidFill>
                <a:latin typeface="HP Simplified" panose="020B0606020204020204" pitchFamily="34" charset="0"/>
              </a:rPr>
              <a:t>Jakarta Pusat, 10110</a:t>
            </a:r>
          </a:p>
        </p:txBody>
      </p:sp>
      <p:grpSp>
        <p:nvGrpSpPr>
          <p:cNvPr id="20" name="Group 19">
            <a:extLst>
              <a:ext uri="{FF2B5EF4-FFF2-40B4-BE49-F238E27FC236}">
                <a16:creationId xmlns:a16="http://schemas.microsoft.com/office/drawing/2014/main" id="{AD8B2030-99C4-4505-9667-DE6CE4B6CE0B}"/>
              </a:ext>
            </a:extLst>
          </p:cNvPr>
          <p:cNvGrpSpPr/>
          <p:nvPr/>
        </p:nvGrpSpPr>
        <p:grpSpPr>
          <a:xfrm>
            <a:off x="5674242" y="6327045"/>
            <a:ext cx="2170463" cy="378419"/>
            <a:chOff x="4279782" y="5408838"/>
            <a:chExt cx="2170463" cy="378419"/>
          </a:xfrm>
        </p:grpSpPr>
        <p:pic>
          <p:nvPicPr>
            <p:cNvPr id="21" name="Picture 20">
              <a:extLst>
                <a:ext uri="{FF2B5EF4-FFF2-40B4-BE49-F238E27FC236}">
                  <a16:creationId xmlns:a16="http://schemas.microsoft.com/office/drawing/2014/main" id="{9587EFBD-0C26-4194-996D-1BA694E97DC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79782" y="5490038"/>
              <a:ext cx="216020" cy="216020"/>
            </a:xfrm>
            <a:prstGeom prst="rect">
              <a:avLst/>
            </a:prstGeom>
          </p:spPr>
        </p:pic>
        <p:sp>
          <p:nvSpPr>
            <p:cNvPr id="22" name="Title 1">
              <a:extLst>
                <a:ext uri="{FF2B5EF4-FFF2-40B4-BE49-F238E27FC236}">
                  <a16:creationId xmlns:a16="http://schemas.microsoft.com/office/drawing/2014/main" id="{D2C9E095-20A3-45B6-B340-94169BBF4AC4}"/>
                </a:ext>
              </a:extLst>
            </p:cNvPr>
            <p:cNvSpPr txBox="1">
              <a:spLocks/>
            </p:cNvSpPr>
            <p:nvPr/>
          </p:nvSpPr>
          <p:spPr>
            <a:xfrm>
              <a:off x="4457102" y="5408838"/>
              <a:ext cx="1993143" cy="3784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400" dirty="0">
                  <a:solidFill>
                    <a:srgbClr val="4472C4">
                      <a:lumMod val="50000"/>
                    </a:srgbClr>
                  </a:solidFill>
                  <a:latin typeface="HP Simplified" panose="020B0606020204020204" pitchFamily="34" charset="0"/>
                </a:rPr>
                <a:t>digitalent.kominfo.go.id</a:t>
              </a:r>
              <a:endParaRPr lang="en-US" sz="700" dirty="0">
                <a:solidFill>
                  <a:srgbClr val="4472C4">
                    <a:lumMod val="50000"/>
                  </a:srgbClr>
                </a:solidFill>
                <a:latin typeface="HP Simplified" panose="020B0606020204020204" pitchFamily="34" charset="0"/>
              </a:endParaRPr>
            </a:p>
          </p:txBody>
        </p:sp>
      </p:grpSp>
      <p:sp>
        <p:nvSpPr>
          <p:cNvPr id="2" name="Title 1">
            <a:extLst>
              <a:ext uri="{FF2B5EF4-FFF2-40B4-BE49-F238E27FC236}">
                <a16:creationId xmlns:a16="http://schemas.microsoft.com/office/drawing/2014/main" id="{AD30BFFB-7406-41B5-8E53-24238DBCC765}"/>
              </a:ext>
            </a:extLst>
          </p:cNvPr>
          <p:cNvSpPr>
            <a:spLocks noGrp="1"/>
          </p:cNvSpPr>
          <p:nvPr>
            <p:ph type="title"/>
          </p:nvPr>
        </p:nvSpPr>
        <p:spPr/>
        <p:txBody>
          <a:bodyPr/>
          <a:lstStyle/>
          <a:p>
            <a:endParaRPr lang="id-ID"/>
          </a:p>
        </p:txBody>
      </p:sp>
    </p:spTree>
    <p:extLst>
      <p:ext uri="{BB962C8B-B14F-4D97-AF65-F5344CB8AC3E}">
        <p14:creationId xmlns:p14="http://schemas.microsoft.com/office/powerpoint/2010/main" val="867219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Pendahuluan</a:t>
            </a:r>
            <a:r>
              <a:rPr lang="en-US" dirty="0"/>
              <a:t>: </a:t>
            </a:r>
            <a:r>
              <a:rPr lang="en-US" dirty="0" err="1"/>
              <a:t>Visualisasi</a:t>
            </a:r>
            <a:r>
              <a:rPr lang="en-US" dirty="0"/>
              <a:t> Data</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10/07/2019</a:t>
            </a:fld>
            <a:endParaRPr lang="id-ID"/>
          </a:p>
        </p:txBody>
      </p:sp>
      <p:sp>
        <p:nvSpPr>
          <p:cNvPr id="5" name="Footer Placeholder 4"/>
          <p:cNvSpPr>
            <a:spLocks noGrp="1"/>
          </p:cNvSpPr>
          <p:nvPr>
            <p:ph type="ftr" sz="quarter" idx="11"/>
          </p:nvPr>
        </p:nvSpPr>
        <p:spPr/>
        <p:txBody>
          <a:bodyPr/>
          <a:lstStyle/>
          <a:p>
            <a:r>
              <a:rPr lang="en-US" dirty="0" err="1"/>
              <a:t>Visualisasi</a:t>
            </a:r>
            <a:r>
              <a:rPr lang="en-US" dirty="0"/>
              <a:t> Data </a:t>
            </a:r>
            <a:r>
              <a:rPr lang="en-US" dirty="0" err="1"/>
              <a:t>dengan</a:t>
            </a:r>
            <a:r>
              <a:rPr lang="en-US" dirty="0"/>
              <a:t> Python - </a:t>
            </a:r>
            <a:r>
              <a:rPr lang="en-US" dirty="0" err="1"/>
              <a:t>Pendahuluan</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6</a:t>
            </a:fld>
            <a:endParaRPr lang="id-ID" dirty="0"/>
          </a:p>
        </p:txBody>
      </p:sp>
      <p:sp>
        <p:nvSpPr>
          <p:cNvPr id="8" name="Content Placeholder 6"/>
          <p:cNvSpPr txBox="1">
            <a:spLocks/>
          </p:cNvSpPr>
          <p:nvPr/>
        </p:nvSpPr>
        <p:spPr>
          <a:xfrm>
            <a:off x="155851" y="1634363"/>
            <a:ext cx="8814723" cy="667406"/>
          </a:xfrm>
          <a:prstGeom prst="rect">
            <a:avLst/>
          </a:prstGeom>
        </p:spPr>
        <p:txBody>
          <a:bodyPr vert="horz" lIns="91440" tIns="45720" rIns="91440" bIns="45720" rtlCol="0" anchor="ctr">
            <a:normAutofit fontScale="85000" lnSpcReduction="20000"/>
          </a:bodyPr>
          <a:lstStyle/>
          <a:p>
            <a:pPr marL="457200" marR="0" lvl="0" indent="-457200" algn="l" defTabSz="914400" rtl="0" eaLnBrk="1" fontAlgn="auto" latinLnBrk="0" hangingPunct="1">
              <a:lnSpc>
                <a:spcPct val="100000"/>
              </a:lnSpc>
              <a:spcBef>
                <a:spcPts val="1000"/>
              </a:spcBef>
              <a:spcAft>
                <a:spcPts val="0"/>
              </a:spcAft>
              <a:buClrTx/>
              <a:buSzTx/>
              <a:tabLst/>
              <a:defRPr/>
            </a:pPr>
            <a:r>
              <a:rPr lang="en-US" sz="2000" u="sng" dirty="0" err="1">
                <a:solidFill>
                  <a:schemeClr val="bg2">
                    <a:lumMod val="25000"/>
                  </a:schemeClr>
                </a:solidFill>
              </a:rPr>
              <a:t>Contoh</a:t>
            </a:r>
            <a:r>
              <a:rPr lang="en-US" sz="2000" u="sng" dirty="0">
                <a:solidFill>
                  <a:schemeClr val="bg2">
                    <a:lumMod val="25000"/>
                  </a:schemeClr>
                </a:solidFill>
              </a:rPr>
              <a:t> ke-1:</a:t>
            </a:r>
          </a:p>
          <a:p>
            <a:pPr marL="457200" marR="0" lvl="0" indent="-457200" algn="l" defTabSz="914400" rtl="0" eaLnBrk="1" fontAlgn="auto" latinLnBrk="0" hangingPunct="1">
              <a:lnSpc>
                <a:spcPct val="100000"/>
              </a:lnSpc>
              <a:spcBef>
                <a:spcPts val="1000"/>
              </a:spcBef>
              <a:spcAft>
                <a:spcPts val="0"/>
              </a:spcAft>
              <a:buClrTx/>
              <a:buSzTx/>
              <a:tabLst/>
              <a:defRPr/>
            </a:pPr>
            <a:r>
              <a:rPr lang="en-US" sz="2000" dirty="0">
                <a:solidFill>
                  <a:schemeClr val="bg2">
                    <a:lumMod val="25000"/>
                  </a:schemeClr>
                </a:solidFill>
              </a:rPr>
              <a:t>Diagram Pie 3D </a:t>
            </a:r>
            <a:r>
              <a:rPr lang="en-US" sz="2000" dirty="0" err="1">
                <a:solidFill>
                  <a:schemeClr val="bg2">
                    <a:lumMod val="25000"/>
                  </a:schemeClr>
                </a:solidFill>
              </a:rPr>
              <a:t>menggunakan</a:t>
            </a:r>
            <a:r>
              <a:rPr lang="en-US" sz="2000" dirty="0">
                <a:solidFill>
                  <a:schemeClr val="bg2">
                    <a:lumMod val="25000"/>
                  </a:schemeClr>
                </a:solidFill>
              </a:rPr>
              <a:t>  2 </a:t>
            </a:r>
            <a:r>
              <a:rPr lang="en-US" sz="2000" dirty="0" err="1">
                <a:solidFill>
                  <a:schemeClr val="bg2">
                    <a:lumMod val="25000"/>
                  </a:schemeClr>
                </a:solidFill>
              </a:rPr>
              <a:t>warna</a:t>
            </a:r>
            <a:r>
              <a:rPr lang="en-US" sz="2000" dirty="0">
                <a:solidFill>
                  <a:schemeClr val="bg2">
                    <a:lumMod val="25000"/>
                  </a:schemeClr>
                </a:solidFill>
              </a:rPr>
              <a:t> background </a:t>
            </a:r>
            <a:r>
              <a:rPr lang="en-US" sz="2000" dirty="0" err="1">
                <a:solidFill>
                  <a:schemeClr val="bg2">
                    <a:lumMod val="25000"/>
                  </a:schemeClr>
                </a:solidFill>
              </a:rPr>
              <a:t>pada</a:t>
            </a:r>
            <a:r>
              <a:rPr lang="en-US" sz="2000" dirty="0">
                <a:solidFill>
                  <a:schemeClr val="bg2">
                    <a:lumMod val="25000"/>
                  </a:schemeClr>
                </a:solidFill>
              </a:rPr>
              <a:t> </a:t>
            </a:r>
            <a:r>
              <a:rPr lang="en-US" sz="2000" dirty="0" err="1">
                <a:solidFill>
                  <a:schemeClr val="bg2">
                    <a:lumMod val="25000"/>
                  </a:schemeClr>
                </a:solidFill>
              </a:rPr>
              <a:t>gambar</a:t>
            </a:r>
            <a:r>
              <a:rPr lang="en-US" sz="2000" dirty="0">
                <a:solidFill>
                  <a:schemeClr val="bg2">
                    <a:lumMod val="25000"/>
                  </a:schemeClr>
                </a:solidFill>
              </a:rPr>
              <a:t> (</a:t>
            </a:r>
            <a:r>
              <a:rPr lang="en-US" sz="2000" dirty="0" err="1">
                <a:solidFill>
                  <a:schemeClr val="bg2">
                    <a:lumMod val="25000"/>
                  </a:schemeClr>
                </a:solidFill>
              </a:rPr>
              <a:t>warna</a:t>
            </a:r>
            <a:r>
              <a:rPr lang="en-US" sz="2000" dirty="0">
                <a:solidFill>
                  <a:schemeClr val="bg2">
                    <a:lumMod val="25000"/>
                  </a:schemeClr>
                </a:solidFill>
              </a:rPr>
              <a:t> </a:t>
            </a:r>
            <a:r>
              <a:rPr lang="en-US" sz="2000" dirty="0" err="1">
                <a:solidFill>
                  <a:schemeClr val="bg2">
                    <a:lumMod val="25000"/>
                  </a:schemeClr>
                </a:solidFill>
              </a:rPr>
              <a:t>biru</a:t>
            </a:r>
            <a:r>
              <a:rPr lang="en-US" sz="2000" dirty="0">
                <a:solidFill>
                  <a:schemeClr val="bg2">
                    <a:lumMod val="25000"/>
                  </a:schemeClr>
                </a:solidFill>
              </a:rPr>
              <a:t> </a:t>
            </a:r>
            <a:r>
              <a:rPr lang="en-US" sz="2000" dirty="0" err="1">
                <a:solidFill>
                  <a:schemeClr val="bg2">
                    <a:lumMod val="25000"/>
                  </a:schemeClr>
                </a:solidFill>
              </a:rPr>
              <a:t>dan</a:t>
            </a:r>
            <a:r>
              <a:rPr lang="en-US" sz="2000" dirty="0">
                <a:solidFill>
                  <a:schemeClr val="bg2">
                    <a:lumMod val="25000"/>
                  </a:schemeClr>
                </a:solidFill>
              </a:rPr>
              <a:t> </a:t>
            </a:r>
            <a:r>
              <a:rPr lang="en-US" sz="2000" dirty="0" err="1">
                <a:solidFill>
                  <a:schemeClr val="bg2">
                    <a:lumMod val="25000"/>
                  </a:schemeClr>
                </a:solidFill>
              </a:rPr>
              <a:t>abu-abu</a:t>
            </a:r>
            <a:r>
              <a:rPr lang="en-US" sz="2000" dirty="0">
                <a:solidFill>
                  <a:schemeClr val="bg2">
                    <a:lumMod val="25000"/>
                  </a:schemeClr>
                </a:solidFill>
              </a:rPr>
              <a:t>)</a:t>
            </a:r>
          </a:p>
        </p:txBody>
      </p:sp>
      <p:pic>
        <p:nvPicPr>
          <p:cNvPr id="10" name="Picture 2" descr="D:\DTY_PROJECTS\2019_Digital Talent\Matplotlib - extract iamge\DV0101EN - Introduction to Data Visualization 436 - YouTube (5-24-2019 11-42-58 AM)\DV0101EN - Introduction to Data Visualization 436 - YouTube 169.jpg"/>
          <p:cNvPicPr>
            <a:picLocks noChangeAspect="1" noChangeArrowheads="1"/>
          </p:cNvPicPr>
          <p:nvPr/>
        </p:nvPicPr>
        <p:blipFill>
          <a:blip r:embed="rId3"/>
          <a:srcRect l="24433" t="25389" r="24464" b="15008"/>
          <a:stretch>
            <a:fillRect/>
          </a:stretch>
        </p:blipFill>
        <p:spPr bwMode="auto">
          <a:xfrm>
            <a:off x="583304" y="2412131"/>
            <a:ext cx="5833241" cy="3826903"/>
          </a:xfrm>
          <a:prstGeom prst="rect">
            <a:avLst/>
          </a:prstGeom>
          <a:noFill/>
        </p:spPr>
      </p:pic>
      <p:cxnSp>
        <p:nvCxnSpPr>
          <p:cNvPr id="12" name="Straight Arrow Connector 11"/>
          <p:cNvCxnSpPr/>
          <p:nvPr/>
        </p:nvCxnSpPr>
        <p:spPr>
          <a:xfrm rot="10800000" flipV="1">
            <a:off x="6069726" y="2963917"/>
            <a:ext cx="1198179" cy="63062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7362500" y="2301751"/>
            <a:ext cx="1560783" cy="1150883"/>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err="1">
                <a:solidFill>
                  <a:srgbClr val="00B0F0"/>
                </a:solidFill>
              </a:rPr>
              <a:t>Warna</a:t>
            </a:r>
            <a:r>
              <a:rPr lang="en-US" b="1" dirty="0">
                <a:solidFill>
                  <a:srgbClr val="00B0F0"/>
                </a:solidFill>
              </a:rPr>
              <a:t> background </a:t>
            </a:r>
            <a:r>
              <a:rPr lang="en-US" b="1" dirty="0" err="1">
                <a:solidFill>
                  <a:srgbClr val="00B0F0"/>
                </a:solidFill>
              </a:rPr>
              <a:t>kotak</a:t>
            </a:r>
            <a:r>
              <a:rPr lang="en-US" b="1" dirty="0">
                <a:solidFill>
                  <a:srgbClr val="00B0F0"/>
                </a:solidFill>
              </a:rPr>
              <a:t> </a:t>
            </a:r>
            <a:r>
              <a:rPr lang="en-US" b="1" dirty="0" err="1">
                <a:solidFill>
                  <a:srgbClr val="00B0F0"/>
                </a:solidFill>
              </a:rPr>
              <a:t>luar</a:t>
            </a:r>
            <a:endParaRPr lang="en-US" b="1" dirty="0">
              <a:solidFill>
                <a:srgbClr val="00B0F0"/>
              </a:solidFill>
            </a:endParaRPr>
          </a:p>
        </p:txBody>
      </p:sp>
      <p:cxnSp>
        <p:nvCxnSpPr>
          <p:cNvPr id="17" name="Straight Arrow Connector 16"/>
          <p:cNvCxnSpPr/>
          <p:nvPr/>
        </p:nvCxnSpPr>
        <p:spPr>
          <a:xfrm rot="10800000">
            <a:off x="5470635" y="4950372"/>
            <a:ext cx="1355835" cy="409904"/>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6947342" y="4771682"/>
            <a:ext cx="1560783" cy="1150883"/>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err="1">
                <a:solidFill>
                  <a:schemeClr val="bg1">
                    <a:lumMod val="50000"/>
                  </a:schemeClr>
                </a:solidFill>
              </a:rPr>
              <a:t>Warna</a:t>
            </a:r>
            <a:r>
              <a:rPr lang="en-US" b="1" dirty="0">
                <a:solidFill>
                  <a:schemeClr val="bg1">
                    <a:lumMod val="50000"/>
                  </a:schemeClr>
                </a:solidFill>
              </a:rPr>
              <a:t> background </a:t>
            </a:r>
            <a:r>
              <a:rPr lang="en-US" b="1" dirty="0" err="1">
                <a:solidFill>
                  <a:schemeClr val="bg1">
                    <a:lumMod val="50000"/>
                  </a:schemeClr>
                </a:solidFill>
              </a:rPr>
              <a:t>kotak</a:t>
            </a:r>
            <a:r>
              <a:rPr lang="en-US" b="1" dirty="0">
                <a:solidFill>
                  <a:schemeClr val="bg1">
                    <a:lumMod val="50000"/>
                  </a:schemeClr>
                </a:solidFill>
              </a:rPr>
              <a:t> </a:t>
            </a:r>
            <a:r>
              <a:rPr lang="en-US" b="1" dirty="0" err="1">
                <a:solidFill>
                  <a:schemeClr val="bg1">
                    <a:lumMod val="50000"/>
                  </a:schemeClr>
                </a:solidFill>
              </a:rPr>
              <a:t>dalam</a:t>
            </a:r>
            <a:endParaRPr lang="en-US" b="1" dirty="0">
              <a:solidFill>
                <a:schemeClr val="bg1">
                  <a:lumMod val="50000"/>
                </a:schemeClr>
              </a:solidFill>
            </a:endParaRPr>
          </a:p>
        </p:txBody>
      </p:sp>
    </p:spTree>
    <p:extLst>
      <p:ext uri="{BB962C8B-B14F-4D97-AF65-F5344CB8AC3E}">
        <p14:creationId xmlns:p14="http://schemas.microsoft.com/office/powerpoint/2010/main" val="192193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Pendahuluan</a:t>
            </a:r>
            <a:r>
              <a:rPr lang="en-US" dirty="0"/>
              <a:t>: </a:t>
            </a:r>
            <a:r>
              <a:rPr lang="en-US" dirty="0" err="1"/>
              <a:t>Visualisasi</a:t>
            </a:r>
            <a:r>
              <a:rPr lang="en-US" dirty="0"/>
              <a:t> Data</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10/07/2019</a:t>
            </a:fld>
            <a:endParaRPr lang="id-ID"/>
          </a:p>
        </p:txBody>
      </p:sp>
      <p:sp>
        <p:nvSpPr>
          <p:cNvPr id="5" name="Footer Placeholder 4"/>
          <p:cNvSpPr>
            <a:spLocks noGrp="1"/>
          </p:cNvSpPr>
          <p:nvPr>
            <p:ph type="ftr" sz="quarter" idx="11"/>
          </p:nvPr>
        </p:nvSpPr>
        <p:spPr/>
        <p:txBody>
          <a:bodyPr/>
          <a:lstStyle/>
          <a:p>
            <a:r>
              <a:rPr lang="en-US" dirty="0" err="1"/>
              <a:t>Visualisasi</a:t>
            </a:r>
            <a:r>
              <a:rPr lang="en-US" dirty="0"/>
              <a:t> Data </a:t>
            </a:r>
            <a:r>
              <a:rPr lang="en-US" dirty="0" err="1"/>
              <a:t>dengan</a:t>
            </a:r>
            <a:r>
              <a:rPr lang="en-US" dirty="0"/>
              <a:t> Python - </a:t>
            </a:r>
            <a:r>
              <a:rPr lang="en-US" dirty="0" err="1"/>
              <a:t>Pendahuluan</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7</a:t>
            </a:fld>
            <a:endParaRPr lang="id-ID" dirty="0"/>
          </a:p>
        </p:txBody>
      </p:sp>
      <p:sp>
        <p:nvSpPr>
          <p:cNvPr id="8" name="Content Placeholder 6"/>
          <p:cNvSpPr txBox="1">
            <a:spLocks/>
          </p:cNvSpPr>
          <p:nvPr/>
        </p:nvSpPr>
        <p:spPr>
          <a:xfrm>
            <a:off x="155851" y="1634363"/>
            <a:ext cx="8814723" cy="667406"/>
          </a:xfrm>
          <a:prstGeom prst="rect">
            <a:avLst/>
          </a:prstGeom>
        </p:spPr>
        <p:txBody>
          <a:bodyPr vert="horz" lIns="91440" tIns="45720" rIns="91440" bIns="45720" rtlCol="0" anchor="ctr">
            <a:normAutofit fontScale="85000" lnSpcReduction="20000"/>
          </a:bodyPr>
          <a:lstStyle/>
          <a:p>
            <a:pPr marL="457200" marR="0" lvl="0" indent="-457200" algn="l" defTabSz="914400" rtl="0" eaLnBrk="1" fontAlgn="auto" latinLnBrk="0" hangingPunct="1">
              <a:lnSpc>
                <a:spcPct val="100000"/>
              </a:lnSpc>
              <a:spcBef>
                <a:spcPts val="1000"/>
              </a:spcBef>
              <a:spcAft>
                <a:spcPts val="0"/>
              </a:spcAft>
              <a:buClrTx/>
              <a:buSzTx/>
              <a:tabLst/>
              <a:defRPr/>
            </a:pPr>
            <a:r>
              <a:rPr lang="en-US" sz="2000" u="sng" dirty="0" err="1">
                <a:solidFill>
                  <a:schemeClr val="bg2">
                    <a:lumMod val="25000"/>
                  </a:schemeClr>
                </a:solidFill>
              </a:rPr>
              <a:t>Contoh</a:t>
            </a:r>
            <a:r>
              <a:rPr lang="en-US" sz="2000" u="sng" dirty="0">
                <a:solidFill>
                  <a:schemeClr val="bg2">
                    <a:lumMod val="25000"/>
                  </a:schemeClr>
                </a:solidFill>
              </a:rPr>
              <a:t> ke-2:</a:t>
            </a:r>
          </a:p>
          <a:p>
            <a:pPr marL="457200" lvl="0" indent="-457200">
              <a:spcBef>
                <a:spcPts val="1000"/>
              </a:spcBef>
            </a:pPr>
            <a:r>
              <a:rPr lang="en-US" sz="2000" dirty="0">
                <a:solidFill>
                  <a:schemeClr val="bg2">
                    <a:lumMod val="25000"/>
                  </a:schemeClr>
                </a:solidFill>
              </a:rPr>
              <a:t>Diagram Pie 3D </a:t>
            </a:r>
            <a:r>
              <a:rPr lang="en-US" sz="2000" dirty="0" err="1">
                <a:solidFill>
                  <a:schemeClr val="bg2">
                    <a:lumMod val="25000"/>
                  </a:schemeClr>
                </a:solidFill>
              </a:rPr>
              <a:t>hanya</a:t>
            </a:r>
            <a:r>
              <a:rPr lang="en-US" sz="2000" dirty="0">
                <a:solidFill>
                  <a:schemeClr val="bg2">
                    <a:lumMod val="25000"/>
                  </a:schemeClr>
                </a:solidFill>
              </a:rPr>
              <a:t> 1 </a:t>
            </a:r>
            <a:r>
              <a:rPr lang="en-US" sz="2000" dirty="0" err="1">
                <a:solidFill>
                  <a:schemeClr val="bg2">
                    <a:lumMod val="25000"/>
                  </a:schemeClr>
                </a:solidFill>
              </a:rPr>
              <a:t>warna</a:t>
            </a:r>
            <a:r>
              <a:rPr lang="en-US" sz="2000" dirty="0">
                <a:solidFill>
                  <a:schemeClr val="bg2">
                    <a:lumMod val="25000"/>
                  </a:schemeClr>
                </a:solidFill>
              </a:rPr>
              <a:t> background </a:t>
            </a:r>
            <a:r>
              <a:rPr lang="en-US" sz="2000" dirty="0" err="1">
                <a:solidFill>
                  <a:schemeClr val="bg2">
                    <a:lumMod val="25000"/>
                  </a:schemeClr>
                </a:solidFill>
              </a:rPr>
              <a:t>pada</a:t>
            </a:r>
            <a:r>
              <a:rPr lang="en-US" sz="2000" dirty="0">
                <a:solidFill>
                  <a:schemeClr val="bg2">
                    <a:lumMod val="25000"/>
                  </a:schemeClr>
                </a:solidFill>
              </a:rPr>
              <a:t> </a:t>
            </a:r>
            <a:r>
              <a:rPr lang="en-US" sz="2000" dirty="0" err="1">
                <a:solidFill>
                  <a:schemeClr val="bg2">
                    <a:lumMod val="25000"/>
                  </a:schemeClr>
                </a:solidFill>
              </a:rPr>
              <a:t>gambar</a:t>
            </a:r>
            <a:r>
              <a:rPr lang="en-US" sz="2000" dirty="0">
                <a:solidFill>
                  <a:schemeClr val="bg2">
                    <a:lumMod val="25000"/>
                  </a:schemeClr>
                </a:solidFill>
              </a:rPr>
              <a:t> (</a:t>
            </a:r>
            <a:r>
              <a:rPr lang="en-US" sz="2000" dirty="0" err="1">
                <a:solidFill>
                  <a:schemeClr val="bg2">
                    <a:lumMod val="25000"/>
                  </a:schemeClr>
                </a:solidFill>
              </a:rPr>
              <a:t>warna</a:t>
            </a:r>
            <a:r>
              <a:rPr lang="en-US" sz="2000" dirty="0">
                <a:solidFill>
                  <a:schemeClr val="bg2">
                    <a:lumMod val="25000"/>
                  </a:schemeClr>
                </a:solidFill>
              </a:rPr>
              <a:t> </a:t>
            </a:r>
            <a:r>
              <a:rPr lang="en-US" sz="2000" dirty="0" err="1">
                <a:solidFill>
                  <a:schemeClr val="bg2">
                    <a:lumMod val="25000"/>
                  </a:schemeClr>
                </a:solidFill>
              </a:rPr>
              <a:t>abu-abu</a:t>
            </a:r>
            <a:r>
              <a:rPr lang="en-US" sz="2000" dirty="0">
                <a:solidFill>
                  <a:schemeClr val="bg2">
                    <a:lumMod val="25000"/>
                  </a:schemeClr>
                </a:solidFill>
              </a:rPr>
              <a:t>)</a:t>
            </a:r>
          </a:p>
        </p:txBody>
      </p:sp>
      <p:pic>
        <p:nvPicPr>
          <p:cNvPr id="9" name="Picture 2" descr="D:\DTY_PROJECTS\2019_Digital Talent\Matplotlib - extract iamge\DV0101EN - Introduction to Data Visualization 436 - YouTube (5-24-2019 11-42-58 AM)\DV0101EN - Introduction to Data Visualization 436 - YouTube 170.jpg"/>
          <p:cNvPicPr>
            <a:picLocks noChangeAspect="1" noChangeArrowheads="1"/>
          </p:cNvPicPr>
          <p:nvPr/>
        </p:nvPicPr>
        <p:blipFill>
          <a:blip r:embed="rId3"/>
          <a:srcRect l="24053" t="25884" r="23714" b="14120"/>
          <a:stretch>
            <a:fillRect/>
          </a:stretch>
        </p:blipFill>
        <p:spPr bwMode="auto">
          <a:xfrm>
            <a:off x="599064" y="2539016"/>
            <a:ext cx="5659820" cy="3656832"/>
          </a:xfrm>
          <a:prstGeom prst="rect">
            <a:avLst/>
          </a:prstGeom>
          <a:noFill/>
        </p:spPr>
      </p:pic>
      <p:sp>
        <p:nvSpPr>
          <p:cNvPr id="11" name="Rectangle 10"/>
          <p:cNvSpPr/>
          <p:nvPr/>
        </p:nvSpPr>
        <p:spPr>
          <a:xfrm>
            <a:off x="6947342" y="4771682"/>
            <a:ext cx="1560783" cy="1150883"/>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err="1">
                <a:solidFill>
                  <a:schemeClr val="bg1">
                    <a:lumMod val="50000"/>
                  </a:schemeClr>
                </a:solidFill>
              </a:rPr>
              <a:t>Warna</a:t>
            </a:r>
            <a:r>
              <a:rPr lang="en-US" b="1" dirty="0">
                <a:solidFill>
                  <a:schemeClr val="bg1">
                    <a:lumMod val="50000"/>
                  </a:schemeClr>
                </a:solidFill>
              </a:rPr>
              <a:t> background </a:t>
            </a:r>
            <a:r>
              <a:rPr lang="en-US" b="1" dirty="0" err="1">
                <a:solidFill>
                  <a:schemeClr val="bg1">
                    <a:lumMod val="50000"/>
                  </a:schemeClr>
                </a:solidFill>
              </a:rPr>
              <a:t>kotak</a:t>
            </a:r>
            <a:r>
              <a:rPr lang="en-US" b="1" dirty="0">
                <a:solidFill>
                  <a:schemeClr val="bg1">
                    <a:lumMod val="50000"/>
                  </a:schemeClr>
                </a:solidFill>
              </a:rPr>
              <a:t> </a:t>
            </a:r>
            <a:r>
              <a:rPr lang="en-US" b="1" dirty="0" err="1">
                <a:solidFill>
                  <a:schemeClr val="bg1">
                    <a:lumMod val="50000"/>
                  </a:schemeClr>
                </a:solidFill>
              </a:rPr>
              <a:t>dalam</a:t>
            </a:r>
            <a:endParaRPr lang="en-US" b="1" dirty="0">
              <a:solidFill>
                <a:schemeClr val="bg1">
                  <a:lumMod val="50000"/>
                </a:schemeClr>
              </a:solidFill>
            </a:endParaRPr>
          </a:p>
        </p:txBody>
      </p:sp>
      <p:sp>
        <p:nvSpPr>
          <p:cNvPr id="12" name="Rectangle 11"/>
          <p:cNvSpPr/>
          <p:nvPr/>
        </p:nvSpPr>
        <p:spPr>
          <a:xfrm>
            <a:off x="7015658" y="2506703"/>
            <a:ext cx="1560783" cy="1150883"/>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err="1">
                <a:solidFill>
                  <a:srgbClr val="00B0F0"/>
                </a:solidFill>
              </a:rPr>
              <a:t>Warna</a:t>
            </a:r>
            <a:r>
              <a:rPr lang="en-US" b="1" dirty="0">
                <a:solidFill>
                  <a:srgbClr val="00B0F0"/>
                </a:solidFill>
              </a:rPr>
              <a:t> background </a:t>
            </a:r>
            <a:r>
              <a:rPr lang="en-US" b="1" dirty="0" err="1">
                <a:solidFill>
                  <a:srgbClr val="00B0F0"/>
                </a:solidFill>
              </a:rPr>
              <a:t>kotak</a:t>
            </a:r>
            <a:r>
              <a:rPr lang="en-US" b="1" dirty="0">
                <a:solidFill>
                  <a:srgbClr val="00B0F0"/>
                </a:solidFill>
              </a:rPr>
              <a:t> </a:t>
            </a:r>
            <a:r>
              <a:rPr lang="en-US" b="1" dirty="0" err="1">
                <a:solidFill>
                  <a:srgbClr val="00B0F0"/>
                </a:solidFill>
              </a:rPr>
              <a:t>luar</a:t>
            </a:r>
            <a:r>
              <a:rPr lang="en-US" b="1" dirty="0">
                <a:solidFill>
                  <a:srgbClr val="00B0F0"/>
                </a:solidFill>
              </a:rPr>
              <a:t> </a:t>
            </a:r>
          </a:p>
          <a:p>
            <a:pPr algn="ctr"/>
            <a:r>
              <a:rPr lang="en-US" b="1" dirty="0">
                <a:solidFill>
                  <a:srgbClr val="00B0F0"/>
                </a:solidFill>
              </a:rPr>
              <a:t>DIHAPUS</a:t>
            </a:r>
          </a:p>
        </p:txBody>
      </p:sp>
      <p:cxnSp>
        <p:nvCxnSpPr>
          <p:cNvPr id="14" name="Straight Arrow Connector 13"/>
          <p:cNvCxnSpPr/>
          <p:nvPr/>
        </p:nvCxnSpPr>
        <p:spPr>
          <a:xfrm rot="10800000" flipV="1">
            <a:off x="5880539" y="2963916"/>
            <a:ext cx="1150883" cy="50449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0800000">
            <a:off x="5328746" y="5013435"/>
            <a:ext cx="1529255" cy="520263"/>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193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Pendahuluan</a:t>
            </a:r>
            <a:r>
              <a:rPr lang="en-US" dirty="0"/>
              <a:t>: </a:t>
            </a:r>
            <a:r>
              <a:rPr lang="en-US" dirty="0" err="1"/>
              <a:t>Visualisasi</a:t>
            </a:r>
            <a:r>
              <a:rPr lang="en-US" dirty="0"/>
              <a:t> Data</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10/07/2019</a:t>
            </a:fld>
            <a:endParaRPr lang="id-ID"/>
          </a:p>
        </p:txBody>
      </p:sp>
      <p:sp>
        <p:nvSpPr>
          <p:cNvPr id="5" name="Footer Placeholder 4"/>
          <p:cNvSpPr>
            <a:spLocks noGrp="1"/>
          </p:cNvSpPr>
          <p:nvPr>
            <p:ph type="ftr" sz="quarter" idx="11"/>
          </p:nvPr>
        </p:nvSpPr>
        <p:spPr/>
        <p:txBody>
          <a:bodyPr/>
          <a:lstStyle/>
          <a:p>
            <a:r>
              <a:rPr lang="en-US" dirty="0" err="1"/>
              <a:t>Visualisasi</a:t>
            </a:r>
            <a:r>
              <a:rPr lang="en-US" dirty="0"/>
              <a:t> Data </a:t>
            </a:r>
            <a:r>
              <a:rPr lang="en-US" dirty="0" err="1"/>
              <a:t>dengan</a:t>
            </a:r>
            <a:r>
              <a:rPr lang="en-US" dirty="0"/>
              <a:t> Python - </a:t>
            </a:r>
            <a:r>
              <a:rPr lang="en-US" dirty="0" err="1"/>
              <a:t>Pendahuluan</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8</a:t>
            </a:fld>
            <a:endParaRPr lang="id-ID" dirty="0"/>
          </a:p>
        </p:txBody>
      </p:sp>
      <p:sp>
        <p:nvSpPr>
          <p:cNvPr id="8" name="Content Placeholder 6"/>
          <p:cNvSpPr txBox="1">
            <a:spLocks/>
          </p:cNvSpPr>
          <p:nvPr/>
        </p:nvSpPr>
        <p:spPr>
          <a:xfrm>
            <a:off x="155851" y="1634363"/>
            <a:ext cx="8814723" cy="667406"/>
          </a:xfrm>
          <a:prstGeom prst="rect">
            <a:avLst/>
          </a:prstGeom>
        </p:spPr>
        <p:txBody>
          <a:bodyPr vert="horz" lIns="91440" tIns="45720" rIns="91440" bIns="45720" rtlCol="0" anchor="ctr">
            <a:normAutofit fontScale="85000" lnSpcReduction="20000"/>
          </a:bodyPr>
          <a:lstStyle/>
          <a:p>
            <a:pPr marL="457200" marR="0" lvl="0" indent="-457200" algn="l" defTabSz="914400" rtl="0" eaLnBrk="1" fontAlgn="auto" latinLnBrk="0" hangingPunct="1">
              <a:lnSpc>
                <a:spcPct val="100000"/>
              </a:lnSpc>
              <a:spcBef>
                <a:spcPts val="1000"/>
              </a:spcBef>
              <a:spcAft>
                <a:spcPts val="0"/>
              </a:spcAft>
              <a:buClrTx/>
              <a:buSzTx/>
              <a:tabLst/>
              <a:defRPr/>
            </a:pPr>
            <a:r>
              <a:rPr lang="en-US" sz="2000" u="sng" dirty="0" err="1">
                <a:solidFill>
                  <a:schemeClr val="bg2">
                    <a:lumMod val="25000"/>
                  </a:schemeClr>
                </a:solidFill>
              </a:rPr>
              <a:t>Contoh</a:t>
            </a:r>
            <a:r>
              <a:rPr lang="en-US" sz="2000" u="sng" dirty="0">
                <a:solidFill>
                  <a:schemeClr val="bg2">
                    <a:lumMod val="25000"/>
                  </a:schemeClr>
                </a:solidFill>
              </a:rPr>
              <a:t> ke-3:</a:t>
            </a:r>
          </a:p>
          <a:p>
            <a:pPr marL="457200" lvl="0" indent="-457200">
              <a:spcBef>
                <a:spcPts val="1000"/>
              </a:spcBef>
            </a:pPr>
            <a:r>
              <a:rPr lang="en-US" sz="2000" dirty="0">
                <a:solidFill>
                  <a:schemeClr val="bg2">
                    <a:lumMod val="25000"/>
                  </a:schemeClr>
                </a:solidFill>
              </a:rPr>
              <a:t>Diagram Pie 3D TANPA </a:t>
            </a:r>
            <a:r>
              <a:rPr lang="en-US" sz="2000" dirty="0" err="1">
                <a:solidFill>
                  <a:schemeClr val="bg2">
                    <a:lumMod val="25000"/>
                  </a:schemeClr>
                </a:solidFill>
              </a:rPr>
              <a:t>warna</a:t>
            </a:r>
            <a:r>
              <a:rPr lang="en-US" sz="2000" dirty="0">
                <a:solidFill>
                  <a:schemeClr val="bg2">
                    <a:lumMod val="25000"/>
                  </a:schemeClr>
                </a:solidFill>
              </a:rPr>
              <a:t> background </a:t>
            </a:r>
            <a:r>
              <a:rPr lang="en-US" sz="2000" dirty="0" err="1">
                <a:solidFill>
                  <a:schemeClr val="bg2">
                    <a:lumMod val="25000"/>
                  </a:schemeClr>
                </a:solidFill>
              </a:rPr>
              <a:t>pada</a:t>
            </a:r>
            <a:r>
              <a:rPr lang="en-US" sz="2000" dirty="0">
                <a:solidFill>
                  <a:schemeClr val="bg2">
                    <a:lumMod val="25000"/>
                  </a:schemeClr>
                </a:solidFill>
              </a:rPr>
              <a:t> </a:t>
            </a:r>
            <a:r>
              <a:rPr lang="en-US" sz="2000" dirty="0" err="1">
                <a:solidFill>
                  <a:schemeClr val="bg2">
                    <a:lumMod val="25000"/>
                  </a:schemeClr>
                </a:solidFill>
              </a:rPr>
              <a:t>gambar</a:t>
            </a:r>
            <a:endParaRPr lang="en-US" sz="2000" dirty="0">
              <a:solidFill>
                <a:schemeClr val="bg2">
                  <a:lumMod val="25000"/>
                </a:schemeClr>
              </a:solidFill>
            </a:endParaRPr>
          </a:p>
        </p:txBody>
      </p:sp>
      <p:pic>
        <p:nvPicPr>
          <p:cNvPr id="10" name="Picture 2" descr="D:\DTY_PROJECTS\2019_Digital Talent\Matplotlib - extract iamge\DV0101EN - Introduction to Data Visualization 436 - YouTube (5-24-2019 11-42-58 AM)\DV0101EN - Introduction to Data Visualization 436 - YouTube 174.jpg"/>
          <p:cNvPicPr>
            <a:picLocks noChangeAspect="1" noChangeArrowheads="1"/>
          </p:cNvPicPr>
          <p:nvPr/>
        </p:nvPicPr>
        <p:blipFill>
          <a:blip r:embed="rId3"/>
          <a:srcRect l="24658" t="25973" r="24320" b="15221"/>
          <a:stretch>
            <a:fillRect/>
          </a:stretch>
        </p:blipFill>
        <p:spPr bwMode="auto">
          <a:xfrm>
            <a:off x="331075" y="2349062"/>
            <a:ext cx="6249612" cy="4051737"/>
          </a:xfrm>
          <a:prstGeom prst="rect">
            <a:avLst/>
          </a:prstGeom>
          <a:noFill/>
        </p:spPr>
      </p:pic>
      <p:sp>
        <p:nvSpPr>
          <p:cNvPr id="11" name="Rectangle 10"/>
          <p:cNvSpPr/>
          <p:nvPr/>
        </p:nvSpPr>
        <p:spPr>
          <a:xfrm>
            <a:off x="7015658" y="2506703"/>
            <a:ext cx="1560783" cy="1150883"/>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err="1">
                <a:solidFill>
                  <a:srgbClr val="00B0F0"/>
                </a:solidFill>
              </a:rPr>
              <a:t>Warna</a:t>
            </a:r>
            <a:r>
              <a:rPr lang="en-US" b="1" dirty="0">
                <a:solidFill>
                  <a:srgbClr val="00B0F0"/>
                </a:solidFill>
              </a:rPr>
              <a:t> background </a:t>
            </a:r>
            <a:r>
              <a:rPr lang="en-US" b="1" dirty="0" err="1">
                <a:solidFill>
                  <a:srgbClr val="00B0F0"/>
                </a:solidFill>
              </a:rPr>
              <a:t>kotak</a:t>
            </a:r>
            <a:r>
              <a:rPr lang="en-US" b="1" dirty="0">
                <a:solidFill>
                  <a:srgbClr val="00B0F0"/>
                </a:solidFill>
              </a:rPr>
              <a:t> </a:t>
            </a:r>
            <a:r>
              <a:rPr lang="en-US" b="1" dirty="0" err="1">
                <a:solidFill>
                  <a:srgbClr val="00B0F0"/>
                </a:solidFill>
              </a:rPr>
              <a:t>luar</a:t>
            </a:r>
            <a:r>
              <a:rPr lang="en-US" b="1" dirty="0">
                <a:solidFill>
                  <a:srgbClr val="00B0F0"/>
                </a:solidFill>
              </a:rPr>
              <a:t> </a:t>
            </a:r>
          </a:p>
          <a:p>
            <a:pPr algn="ctr"/>
            <a:r>
              <a:rPr lang="en-US" b="1" dirty="0">
                <a:solidFill>
                  <a:srgbClr val="00B0F0"/>
                </a:solidFill>
              </a:rPr>
              <a:t>DIHAPUS</a:t>
            </a:r>
          </a:p>
        </p:txBody>
      </p:sp>
      <p:sp>
        <p:nvSpPr>
          <p:cNvPr id="12" name="Rectangle 11"/>
          <p:cNvSpPr/>
          <p:nvPr/>
        </p:nvSpPr>
        <p:spPr>
          <a:xfrm>
            <a:off x="6978873" y="4629792"/>
            <a:ext cx="1560783" cy="1150883"/>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err="1">
                <a:solidFill>
                  <a:schemeClr val="bg1">
                    <a:lumMod val="50000"/>
                  </a:schemeClr>
                </a:solidFill>
              </a:rPr>
              <a:t>Warna</a:t>
            </a:r>
            <a:r>
              <a:rPr lang="en-US" b="1" dirty="0">
                <a:solidFill>
                  <a:schemeClr val="bg1">
                    <a:lumMod val="50000"/>
                  </a:schemeClr>
                </a:solidFill>
              </a:rPr>
              <a:t> background </a:t>
            </a:r>
            <a:r>
              <a:rPr lang="en-US" b="1" dirty="0" err="1">
                <a:solidFill>
                  <a:schemeClr val="bg1">
                    <a:lumMod val="50000"/>
                  </a:schemeClr>
                </a:solidFill>
              </a:rPr>
              <a:t>kotak</a:t>
            </a:r>
            <a:r>
              <a:rPr lang="en-US" b="1" dirty="0">
                <a:solidFill>
                  <a:schemeClr val="bg1">
                    <a:lumMod val="50000"/>
                  </a:schemeClr>
                </a:solidFill>
              </a:rPr>
              <a:t> </a:t>
            </a:r>
            <a:r>
              <a:rPr lang="en-US" b="1" dirty="0" err="1">
                <a:solidFill>
                  <a:schemeClr val="bg1">
                    <a:lumMod val="50000"/>
                  </a:schemeClr>
                </a:solidFill>
              </a:rPr>
              <a:t>dalam</a:t>
            </a:r>
            <a:endParaRPr lang="en-US" b="1" dirty="0">
              <a:solidFill>
                <a:schemeClr val="bg1">
                  <a:lumMod val="50000"/>
                </a:schemeClr>
              </a:solidFill>
            </a:endParaRPr>
          </a:p>
        </p:txBody>
      </p:sp>
      <p:cxnSp>
        <p:nvCxnSpPr>
          <p:cNvPr id="14" name="Straight Arrow Connector 13"/>
          <p:cNvCxnSpPr/>
          <p:nvPr/>
        </p:nvCxnSpPr>
        <p:spPr>
          <a:xfrm rot="10800000" flipV="1">
            <a:off x="6180083" y="3326524"/>
            <a:ext cx="851338" cy="14189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0800000">
            <a:off x="5533699" y="5234153"/>
            <a:ext cx="1418894" cy="157655"/>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193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Pendahuluan</a:t>
            </a:r>
            <a:r>
              <a:rPr lang="en-US" dirty="0"/>
              <a:t>: </a:t>
            </a:r>
            <a:r>
              <a:rPr lang="en-US" dirty="0" err="1"/>
              <a:t>Visualisasi</a:t>
            </a:r>
            <a:r>
              <a:rPr lang="en-US" dirty="0"/>
              <a:t> Data</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10/07/2019</a:t>
            </a:fld>
            <a:endParaRPr lang="id-ID"/>
          </a:p>
        </p:txBody>
      </p:sp>
      <p:sp>
        <p:nvSpPr>
          <p:cNvPr id="5" name="Footer Placeholder 4"/>
          <p:cNvSpPr>
            <a:spLocks noGrp="1"/>
          </p:cNvSpPr>
          <p:nvPr>
            <p:ph type="ftr" sz="quarter" idx="11"/>
          </p:nvPr>
        </p:nvSpPr>
        <p:spPr/>
        <p:txBody>
          <a:bodyPr/>
          <a:lstStyle/>
          <a:p>
            <a:r>
              <a:rPr lang="en-US" dirty="0" err="1"/>
              <a:t>Visualisasi</a:t>
            </a:r>
            <a:r>
              <a:rPr lang="en-US" dirty="0"/>
              <a:t> Data </a:t>
            </a:r>
            <a:r>
              <a:rPr lang="en-US" dirty="0" err="1"/>
              <a:t>dengan</a:t>
            </a:r>
            <a:r>
              <a:rPr lang="en-US" dirty="0"/>
              <a:t> Python - </a:t>
            </a:r>
            <a:r>
              <a:rPr lang="en-US" dirty="0" err="1"/>
              <a:t>Pendahuluan</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9</a:t>
            </a:fld>
            <a:endParaRPr lang="id-ID" dirty="0"/>
          </a:p>
        </p:txBody>
      </p:sp>
      <p:sp>
        <p:nvSpPr>
          <p:cNvPr id="8" name="Content Placeholder 6"/>
          <p:cNvSpPr txBox="1">
            <a:spLocks/>
          </p:cNvSpPr>
          <p:nvPr/>
        </p:nvSpPr>
        <p:spPr>
          <a:xfrm>
            <a:off x="155851" y="1634363"/>
            <a:ext cx="8814723" cy="667406"/>
          </a:xfrm>
          <a:prstGeom prst="rect">
            <a:avLst/>
          </a:prstGeom>
        </p:spPr>
        <p:txBody>
          <a:bodyPr vert="horz" lIns="91440" tIns="45720" rIns="91440" bIns="45720" rtlCol="0" anchor="ctr">
            <a:normAutofit fontScale="85000" lnSpcReduction="20000"/>
          </a:bodyPr>
          <a:lstStyle/>
          <a:p>
            <a:pPr marL="457200" marR="0" lvl="0" indent="-457200" algn="l" defTabSz="914400" rtl="0" eaLnBrk="1" fontAlgn="auto" latinLnBrk="0" hangingPunct="1">
              <a:lnSpc>
                <a:spcPct val="100000"/>
              </a:lnSpc>
              <a:spcBef>
                <a:spcPts val="1000"/>
              </a:spcBef>
              <a:spcAft>
                <a:spcPts val="0"/>
              </a:spcAft>
              <a:buClrTx/>
              <a:buSzTx/>
              <a:tabLst/>
              <a:defRPr/>
            </a:pPr>
            <a:r>
              <a:rPr lang="en-US" sz="2000" u="sng" dirty="0" err="1">
                <a:solidFill>
                  <a:schemeClr val="bg2">
                    <a:lumMod val="25000"/>
                  </a:schemeClr>
                </a:solidFill>
              </a:rPr>
              <a:t>Contoh</a:t>
            </a:r>
            <a:r>
              <a:rPr lang="en-US" sz="2000" u="sng" dirty="0">
                <a:solidFill>
                  <a:schemeClr val="bg2">
                    <a:lumMod val="25000"/>
                  </a:schemeClr>
                </a:solidFill>
              </a:rPr>
              <a:t> ke-4:</a:t>
            </a:r>
          </a:p>
          <a:p>
            <a:pPr marL="457200" lvl="0" indent="-457200">
              <a:spcBef>
                <a:spcPts val="1000"/>
              </a:spcBef>
            </a:pPr>
            <a:r>
              <a:rPr lang="en-US" sz="2000" dirty="0">
                <a:solidFill>
                  <a:schemeClr val="bg2">
                    <a:lumMod val="25000"/>
                  </a:schemeClr>
                </a:solidFill>
              </a:rPr>
              <a:t>Diagram Pie 3D TANPA </a:t>
            </a:r>
            <a:r>
              <a:rPr lang="en-US" sz="2000" dirty="0" err="1">
                <a:solidFill>
                  <a:schemeClr val="bg2">
                    <a:lumMod val="25000"/>
                  </a:schemeClr>
                </a:solidFill>
              </a:rPr>
              <a:t>garis</a:t>
            </a:r>
            <a:r>
              <a:rPr lang="en-US" sz="2000" dirty="0">
                <a:solidFill>
                  <a:schemeClr val="bg2">
                    <a:lumMod val="25000"/>
                  </a:schemeClr>
                </a:solidFill>
              </a:rPr>
              <a:t> </a:t>
            </a:r>
            <a:r>
              <a:rPr lang="en-US" sz="2000" dirty="0" err="1">
                <a:solidFill>
                  <a:schemeClr val="bg2">
                    <a:lumMod val="25000"/>
                  </a:schemeClr>
                </a:solidFill>
              </a:rPr>
              <a:t>bingkai</a:t>
            </a:r>
            <a:endParaRPr lang="en-US" sz="2000" dirty="0">
              <a:solidFill>
                <a:schemeClr val="bg2">
                  <a:lumMod val="25000"/>
                </a:schemeClr>
              </a:solidFill>
            </a:endParaRPr>
          </a:p>
        </p:txBody>
      </p:sp>
      <p:pic>
        <p:nvPicPr>
          <p:cNvPr id="9" name="Picture 2" descr="D:\DTY_PROJECTS\2019_Digital Talent\Matplotlib - extract iamge\DV0101EN - Introduction to Data Visualization 436 - YouTube (5-24-2019 11-42-58 AM)\DV0101EN - Introduction to Data Visualization 436 - YouTube 179.jpg"/>
          <p:cNvPicPr>
            <a:picLocks noChangeAspect="1" noChangeArrowheads="1"/>
          </p:cNvPicPr>
          <p:nvPr/>
        </p:nvPicPr>
        <p:blipFill>
          <a:blip r:embed="rId3"/>
          <a:srcRect l="28797" t="30128" r="30935" b="18203"/>
          <a:stretch>
            <a:fillRect/>
          </a:stretch>
        </p:blipFill>
        <p:spPr bwMode="auto">
          <a:xfrm>
            <a:off x="945929" y="2522483"/>
            <a:ext cx="5092263" cy="3675464"/>
          </a:xfrm>
          <a:prstGeom prst="rect">
            <a:avLst/>
          </a:prstGeom>
          <a:noFill/>
        </p:spPr>
      </p:pic>
      <p:sp>
        <p:nvSpPr>
          <p:cNvPr id="11" name="Rectangle 10"/>
          <p:cNvSpPr/>
          <p:nvPr/>
        </p:nvSpPr>
        <p:spPr>
          <a:xfrm>
            <a:off x="7015658" y="2869321"/>
            <a:ext cx="1560783" cy="1150883"/>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1">
                    <a:lumMod val="50000"/>
                  </a:schemeClr>
                </a:solidFill>
              </a:rPr>
              <a:t>TANPA</a:t>
            </a:r>
          </a:p>
          <a:p>
            <a:pPr algn="ctr"/>
            <a:r>
              <a:rPr lang="en-US" b="1" dirty="0" err="1">
                <a:solidFill>
                  <a:schemeClr val="bg1">
                    <a:lumMod val="50000"/>
                  </a:schemeClr>
                </a:solidFill>
              </a:rPr>
              <a:t>Garis</a:t>
            </a:r>
            <a:r>
              <a:rPr lang="en-US" b="1" dirty="0">
                <a:solidFill>
                  <a:schemeClr val="bg1">
                    <a:lumMod val="50000"/>
                  </a:schemeClr>
                </a:solidFill>
              </a:rPr>
              <a:t> </a:t>
            </a:r>
            <a:r>
              <a:rPr lang="en-US" b="1" dirty="0" err="1">
                <a:solidFill>
                  <a:schemeClr val="bg1">
                    <a:lumMod val="50000"/>
                  </a:schemeClr>
                </a:solidFill>
              </a:rPr>
              <a:t>bingkai</a:t>
            </a:r>
            <a:endParaRPr lang="en-US" b="1" dirty="0">
              <a:solidFill>
                <a:schemeClr val="bg1">
                  <a:lumMod val="50000"/>
                </a:schemeClr>
              </a:solidFill>
            </a:endParaRPr>
          </a:p>
        </p:txBody>
      </p:sp>
      <p:cxnSp>
        <p:nvCxnSpPr>
          <p:cNvPr id="13" name="Straight Arrow Connector 12"/>
          <p:cNvCxnSpPr/>
          <p:nvPr/>
        </p:nvCxnSpPr>
        <p:spPr>
          <a:xfrm rot="10800000" flipV="1">
            <a:off x="6132787" y="3342289"/>
            <a:ext cx="1135117" cy="31531"/>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193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UII Powerpoint Template 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2033</TotalTime>
  <Words>3559</Words>
  <Application>Microsoft Office PowerPoint</Application>
  <PresentationFormat>On-screen Show (4:3)</PresentationFormat>
  <Paragraphs>641</Paragraphs>
  <Slides>51</Slides>
  <Notes>43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Calibri</vt:lpstr>
      <vt:lpstr>HP Simplified</vt:lpstr>
      <vt:lpstr>Myriad Pro</vt:lpstr>
      <vt:lpstr>UII Powerpoint Template 2014</vt:lpstr>
      <vt:lpstr>PowerPoint Presentation</vt:lpstr>
      <vt:lpstr>PowerPoint Presentation</vt:lpstr>
      <vt:lpstr>Pendahuluan Visualisasi Data</vt:lpstr>
      <vt:lpstr>Pendahuluan: Visualisasi Data</vt:lpstr>
      <vt:lpstr>Pendahuluan: Visualisasi Data</vt:lpstr>
      <vt:lpstr>Pendahuluan: Visualisasi Data</vt:lpstr>
      <vt:lpstr>Pendahuluan: Visualisasi Data</vt:lpstr>
      <vt:lpstr>Pendahuluan: Visualisasi Data</vt:lpstr>
      <vt:lpstr>Pendahuluan: Visualisasi Data</vt:lpstr>
      <vt:lpstr>Pendahuluan: Visualisasi Data</vt:lpstr>
      <vt:lpstr>Pendahuluan: Visualisasi Data</vt:lpstr>
      <vt:lpstr>Pendahuluan: Visualisasi Data</vt:lpstr>
      <vt:lpstr>Pendahuluan: Visualisasi Data</vt:lpstr>
      <vt:lpstr>Pendahuluan: Visualisasi Data</vt:lpstr>
      <vt:lpstr>Pendahuluan: Visualisasi Data</vt:lpstr>
      <vt:lpstr>Pendahuluan: Visualisasi Data</vt:lpstr>
      <vt:lpstr>Pendahuluan: Visualisasi Data</vt:lpstr>
      <vt:lpstr>Pendahuluan: Visualisasi Data</vt:lpstr>
      <vt:lpstr>Pendahuluan Matplotlib</vt:lpstr>
      <vt:lpstr>Sejarah Matplotlib</vt:lpstr>
      <vt:lpstr>Arsitektur Matplotlib</vt:lpstr>
      <vt:lpstr>Arsitektur Matplotlib</vt:lpstr>
      <vt:lpstr>Arsitektur Matplotlib</vt:lpstr>
      <vt:lpstr>Arsitektur Matplotlib</vt:lpstr>
      <vt:lpstr>Arsitektur Matplotlib</vt:lpstr>
      <vt:lpstr>Arsitektur Matplotlib</vt:lpstr>
      <vt:lpstr>Menggambar dengan Matplotlib</vt:lpstr>
      <vt:lpstr>Matplotlib – Jupiter Notebook</vt:lpstr>
      <vt:lpstr>Matplotlib – Jupiter Notebook</vt:lpstr>
      <vt:lpstr>Matplotlib – Plot Function</vt:lpstr>
      <vt:lpstr>Matplotlib Backends – Inline</vt:lpstr>
      <vt:lpstr>Matplotlib Backends – Inline</vt:lpstr>
      <vt:lpstr>Matplotlib Backends – Inline</vt:lpstr>
      <vt:lpstr>Matplotlib Backends – Notebook</vt:lpstr>
      <vt:lpstr>Matplotlib Backends – Notebook</vt:lpstr>
      <vt:lpstr>Matplotlib – Pandas</vt:lpstr>
      <vt:lpstr>Matplotlib – Pandas</vt:lpstr>
      <vt:lpstr>Pandas dan Matplotlib</vt:lpstr>
      <vt:lpstr>Dataset</vt:lpstr>
      <vt:lpstr>Data Imigrasi di Canada</vt:lpstr>
      <vt:lpstr>Data Imigrasi di Canada</vt:lpstr>
      <vt:lpstr>Membaca data pada Dataframe Pandas</vt:lpstr>
      <vt:lpstr>Membaca data pada Dataframe Pandas</vt:lpstr>
      <vt:lpstr>Tampilan Dataframe</vt:lpstr>
      <vt:lpstr>Line Plot</vt:lpstr>
      <vt:lpstr>Line Plots</vt:lpstr>
      <vt:lpstr>Dataset - Recap</vt:lpstr>
      <vt:lpstr>Dataset - Processed</vt:lpstr>
      <vt:lpstr>Membuat Line Plots</vt:lpstr>
      <vt:lpstr>Membuat Line Plots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ASUS</dc:creator>
  <cp:lastModifiedBy>Elvira Sukma Wahyuni, S.Pd.T., M.Eng </cp:lastModifiedBy>
  <cp:revision>276</cp:revision>
  <dcterms:created xsi:type="dcterms:W3CDTF">2019-04-17T03:34:48Z</dcterms:created>
  <dcterms:modified xsi:type="dcterms:W3CDTF">2019-07-10T13:52:50Z</dcterms:modified>
</cp:coreProperties>
</file>